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d1dddae5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d1dddae5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d1dddae57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d1dddae57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d1dddae57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d1dddae57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cd1dddae57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cd1dddae5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cd1dddae57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cd1dddae57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cd1dddae57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cd1dddae57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d1dddae57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cd1dddae5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cd1dddae57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cd1dddae57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d1dddae57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cd1dddae57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d1dddae57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cd1dddae57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cd1dddae57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cd1dddae57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metoidioplasty.net/procedures/centurion-metoidioplasty.htm" TargetMode="External"/><Relationship Id="rId4" Type="http://schemas.openxmlformats.org/officeDocument/2006/relationships/hyperlink" Target="https://cranects.com/" TargetMode="External"/><Relationship Id="rId5" Type="http://schemas.openxmlformats.org/officeDocument/2006/relationships/hyperlink" Target="https://surl.lt/yighqu" TargetMode="External"/><Relationship Id="rId6" Type="http://schemas.openxmlformats.org/officeDocument/2006/relationships/hyperlink" Target="http://progresscolab.net/wp-content/uploads/2024/09/PROGRESS-To-Print-Pages-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2352"/>
              <a:buFont typeface="Arial"/>
              <a:buNone/>
            </a:pPr>
            <a:r>
              <a:rPr b="1" lang="en" sz="3400">
                <a:solidFill>
                  <a:srgbClr val="FFFFFF"/>
                </a:solidFill>
                <a:highlight>
                  <a:srgbClr val="FFFFFF"/>
                </a:highlight>
              </a:rPr>
              <a:t>Transmasculine Bottom Surgery</a:t>
            </a:r>
            <a:endParaRPr b="1" sz="3400">
              <a:solidFill>
                <a:srgbClr val="FFFFFF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2352"/>
              <a:buFont typeface="Arial"/>
              <a:buNone/>
            </a:pPr>
            <a:r>
              <a:rPr b="1" lang="en" sz="3400">
                <a:solidFill>
                  <a:srgbClr val="FFFFFF"/>
                </a:solidFill>
                <a:highlight>
                  <a:srgbClr val="FFFFFF"/>
                </a:highlight>
              </a:rPr>
              <a:t>Transmasculine Bottom Surgery</a:t>
            </a:r>
            <a:endParaRPr b="1" sz="3400">
              <a:solidFill>
                <a:srgbClr val="FFFFFF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Transmasculine Bottom Surgery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Overview of Gender-Affirming Genital Reconstruction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By George!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38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Metoidioplasty Overview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rgbClr val="0A0A0A"/>
                </a:solidFill>
              </a:rPr>
            </a:br>
            <a:r>
              <a:rPr lang="en">
                <a:solidFill>
                  <a:srgbClr val="0A0A0A"/>
                </a:solidFill>
              </a:rPr>
              <a:t>Frees the existing erectile tissue by cutting the tissue that holds it down against the body </a:t>
            </a:r>
            <a:endParaRPr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0A0A"/>
                </a:solidFill>
              </a:rPr>
              <a:t>Average phallus length: 4–6 cm</a:t>
            </a:r>
            <a:endParaRPr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0A0A"/>
                </a:solidFill>
              </a:rPr>
              <a:t>The penis might be enhanced by using nearby tissues (labia, etc) to create more girth in “ring” and “centurion” methods, but generally length is dependent on growth from testosterone.</a:t>
            </a:r>
            <a:endParaRPr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0A0A"/>
                </a:solidFill>
              </a:rPr>
              <a:t>Length can be lost post-operatively</a:t>
            </a:r>
            <a:endParaRPr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Meta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250" y="1058000"/>
            <a:ext cx="6810775" cy="413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Radial Forearm Flap (RFF) Phalloplasty</a:t>
            </a:r>
            <a:endParaRPr b="1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2194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100">
                <a:solidFill>
                  <a:schemeClr val="dk1"/>
                </a:solidFill>
              </a:rPr>
              <a:t>Most commonly performed type of phalloplasty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2194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100">
                <a:solidFill>
                  <a:schemeClr val="dk1"/>
                </a:solidFill>
              </a:rPr>
              <a:t>Utilizes thin, supple forearm skin that is easily tubed and shaped into a phallus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2194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100">
                <a:solidFill>
                  <a:schemeClr val="dk1"/>
                </a:solidFill>
              </a:rPr>
              <a:t>Requires hair removal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2194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100">
                <a:solidFill>
                  <a:schemeClr val="dk1"/>
                </a:solidFill>
              </a:rPr>
              <a:t>Allows for: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2194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2100">
                <a:solidFill>
                  <a:schemeClr val="dk1"/>
                </a:solidFill>
              </a:rPr>
              <a:t>Good aesthetic contour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2194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2100">
                <a:solidFill>
                  <a:schemeClr val="dk1"/>
                </a:solidFill>
              </a:rPr>
              <a:t>Erogenous sensation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21944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2100">
                <a:solidFill>
                  <a:schemeClr val="dk1"/>
                </a:solidFill>
              </a:rPr>
              <a:t>Urethral reconstruction, often in a single stage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Radial Forearm Flap (RFF) Phalloplasty</a:t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50" y="1169300"/>
            <a:ext cx="7426801" cy="377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Anterolateral Thigh (ALT) Phalloplasty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0A0A"/>
                </a:solidFill>
                <a:highlight>
                  <a:srgbClr val="FFFFFF"/>
                </a:highlight>
              </a:rPr>
              <a:t>Uses skin and tissue from the outer thigh to create a phallus</a:t>
            </a:r>
            <a:endParaRPr>
              <a:solidFill>
                <a:srgbClr val="0A0A0A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0A0A"/>
                </a:solidFill>
                <a:highlight>
                  <a:srgbClr val="FFFFFF"/>
                </a:highlight>
              </a:rPr>
              <a:t>Common alternative to radial forearm flap phalloplasty</a:t>
            </a:r>
            <a:endParaRPr>
              <a:solidFill>
                <a:srgbClr val="0A0A0A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0A0A"/>
                </a:solidFill>
              </a:rPr>
              <a:t>Inconspicuous donor site (easily hidden by shorts) </a:t>
            </a:r>
            <a:endParaRPr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A0A0A"/>
                </a:solidFill>
              </a:rPr>
              <a:t>Better suited for individuals with a low BMI</a:t>
            </a:r>
            <a:endParaRPr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0A0A"/>
                </a:solidFill>
              </a:rPr>
              <a:t>Carries a higher risk of urethral complications and often results in higher girth/bulkiness, requiring potential secondary thinning (debulking) surgeries</a:t>
            </a:r>
            <a:endParaRPr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001D3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Anterolateral Thigh (ALT) Phalloplasty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525" y="1017725"/>
            <a:ext cx="5540144" cy="406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Abdominal Phalloplasty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375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Tissue is taken from the lower abdomen, allowing scars to be discreet</a:t>
            </a:r>
            <a:br>
              <a:rPr lang="en">
                <a:solidFill>
                  <a:schemeClr val="dk1"/>
                </a:solidFill>
              </a:rPr>
            </a:br>
            <a:br>
              <a:rPr i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No hair removal before surgery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Abdominal skin often matches well in color and texture, creating a natural-looking result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 skin graft required at the donor site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</a:t>
            </a:r>
            <a:r>
              <a:rPr lang="en"/>
              <a:t>usculocutaneous latissimus dorsi – MLD Phalloplasty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Uses skin and tissue from the back to create a phallus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Less common than other procedures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Cons=poor sensation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Associated Procedures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Urethral Lengthening: Extension of the urethra so that you can urinate through the new penis.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Mons Resection/Monsplasty: Lifting and/or reducing of the pubic area so that the new penis is higher on the body and more visible.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Associated Procedures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Scrotoplasty: uses labia majora tissue to form a scrotum in the male anatomical position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Testicular implants are typically placed 6 months after scrotoplasty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Tissue expanders may be used beforehand for patients desiring a larger scrotum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https://www.metoidioplasty.net/procedures/centurion-metoidioplasty.htm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https://cranects.com/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https://surl.lt/yighqu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http://progresscolab.net/wp-content/uploads/2024/09/PROGRESS-To-Print-Pages-1.pdf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