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30"/>
  </p:notesMasterIdLst>
  <p:sldIdLst>
    <p:sldId id="256" r:id="rId2"/>
    <p:sldId id="257" r:id="rId3"/>
    <p:sldId id="258" r:id="rId4"/>
    <p:sldId id="274" r:id="rId5"/>
    <p:sldId id="259" r:id="rId6"/>
    <p:sldId id="260" r:id="rId7"/>
    <p:sldId id="285" r:id="rId8"/>
    <p:sldId id="263" r:id="rId9"/>
    <p:sldId id="275" r:id="rId10"/>
    <p:sldId id="264" r:id="rId11"/>
    <p:sldId id="265" r:id="rId12"/>
    <p:sldId id="266" r:id="rId13"/>
    <p:sldId id="261" r:id="rId14"/>
    <p:sldId id="268" r:id="rId15"/>
    <p:sldId id="267" r:id="rId16"/>
    <p:sldId id="282" r:id="rId17"/>
    <p:sldId id="284" r:id="rId18"/>
    <p:sldId id="279" r:id="rId19"/>
    <p:sldId id="283" r:id="rId20"/>
    <p:sldId id="262" r:id="rId21"/>
    <p:sldId id="271" r:id="rId22"/>
    <p:sldId id="270" r:id="rId23"/>
    <p:sldId id="269" r:id="rId24"/>
    <p:sldId id="272" r:id="rId25"/>
    <p:sldId id="276" r:id="rId26"/>
    <p:sldId id="287" r:id="rId27"/>
    <p:sldId id="273" r:id="rId28"/>
    <p:sldId id="28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3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B2100C-CB8D-4EAE-8CE7-B085AE2ADF6F}" v="7" dt="2026-03-05T20:17:48.2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382" autoAdjust="0"/>
    <p:restoredTop sz="91602" autoAdjust="0"/>
  </p:normalViewPr>
  <p:slideViewPr>
    <p:cSldViewPr snapToGrid="0">
      <p:cViewPr varScale="1">
        <p:scale>
          <a:sx n="75" d="100"/>
          <a:sy n="75" d="100"/>
        </p:scale>
        <p:origin x="1397"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se Smith" userId="51873b4c2e4469fe" providerId="LiveId" clId="{613796AE-77DB-4177-A874-E5FAA7912878}"/>
    <pc:docChg chg="custSel addSld delSld modSld">
      <pc:chgData name="Chase Smith" userId="51873b4c2e4469fe" providerId="LiveId" clId="{613796AE-77DB-4177-A874-E5FAA7912878}" dt="2026-03-05T20:20:49.984" v="29" actId="14100"/>
      <pc:docMkLst>
        <pc:docMk/>
      </pc:docMkLst>
      <pc:sldChg chg="del">
        <pc:chgData name="Chase Smith" userId="51873b4c2e4469fe" providerId="LiveId" clId="{613796AE-77DB-4177-A874-E5FAA7912878}" dt="2026-03-05T20:16:02.987" v="8" actId="2696"/>
        <pc:sldMkLst>
          <pc:docMk/>
          <pc:sldMk cId="4092787552" sldId="277"/>
        </pc:sldMkLst>
      </pc:sldChg>
      <pc:sldChg chg="delSp del mod">
        <pc:chgData name="Chase Smith" userId="51873b4c2e4469fe" providerId="LiveId" clId="{613796AE-77DB-4177-A874-E5FAA7912878}" dt="2026-03-05T20:20:44.799" v="28" actId="2696"/>
        <pc:sldMkLst>
          <pc:docMk/>
          <pc:sldMk cId="2839420501" sldId="278"/>
        </pc:sldMkLst>
        <pc:picChg chg="del">
          <ac:chgData name="Chase Smith" userId="51873b4c2e4469fe" providerId="LiveId" clId="{613796AE-77DB-4177-A874-E5FAA7912878}" dt="2026-03-05T20:16:08.396" v="9" actId="478"/>
          <ac:picMkLst>
            <pc:docMk/>
            <pc:sldMk cId="2839420501" sldId="278"/>
            <ac:picMk id="3" creationId="{42FFC523-F728-614E-A248-DA7B174233CD}"/>
          </ac:picMkLst>
        </pc:picChg>
      </pc:sldChg>
      <pc:sldChg chg="addSp delSp modSp mod">
        <pc:chgData name="Chase Smith" userId="51873b4c2e4469fe" providerId="LiveId" clId="{613796AE-77DB-4177-A874-E5FAA7912878}" dt="2026-03-05T20:16:51.580" v="16" actId="26606"/>
        <pc:sldMkLst>
          <pc:docMk/>
          <pc:sldMk cId="1227918737" sldId="279"/>
        </pc:sldMkLst>
        <pc:spChg chg="del">
          <ac:chgData name="Chase Smith" userId="51873b4c2e4469fe" providerId="LiveId" clId="{613796AE-77DB-4177-A874-E5FAA7912878}" dt="2026-03-05T20:16:51.580" v="16" actId="26606"/>
          <ac:spMkLst>
            <pc:docMk/>
            <pc:sldMk cId="1227918737" sldId="279"/>
            <ac:spMk id="8" creationId="{13B6DAC6-0186-4D62-AD69-90B9C0411EA3}"/>
          </ac:spMkLst>
        </pc:spChg>
        <pc:spChg chg="del">
          <ac:chgData name="Chase Smith" userId="51873b4c2e4469fe" providerId="LiveId" clId="{613796AE-77DB-4177-A874-E5FAA7912878}" dt="2026-03-05T20:16:51.580" v="16" actId="26606"/>
          <ac:spMkLst>
            <pc:docMk/>
            <pc:sldMk cId="1227918737" sldId="279"/>
            <ac:spMk id="10" creationId="{BA6285CA-6AFA-4F27-AFB5-1B32CDE09B1A}"/>
          </ac:spMkLst>
        </pc:spChg>
        <pc:spChg chg="del">
          <ac:chgData name="Chase Smith" userId="51873b4c2e4469fe" providerId="LiveId" clId="{613796AE-77DB-4177-A874-E5FAA7912878}" dt="2026-03-05T20:16:51.580" v="16" actId="26606"/>
          <ac:spMkLst>
            <pc:docMk/>
            <pc:sldMk cId="1227918737" sldId="279"/>
            <ac:spMk id="12" creationId="{4BE5C09D-B3C1-42F3-B945-39AEDFD19898}"/>
          </ac:spMkLst>
        </pc:spChg>
        <pc:spChg chg="add">
          <ac:chgData name="Chase Smith" userId="51873b4c2e4469fe" providerId="LiveId" clId="{613796AE-77DB-4177-A874-E5FAA7912878}" dt="2026-03-05T20:16:51.580" v="16" actId="26606"/>
          <ac:spMkLst>
            <pc:docMk/>
            <pc:sldMk cId="1227918737" sldId="279"/>
            <ac:spMk id="48" creationId="{C96C8BAF-68F3-4B78-B238-35DF5D86560D}"/>
          </ac:spMkLst>
        </pc:spChg>
        <pc:grpChg chg="del">
          <ac:chgData name="Chase Smith" userId="51873b4c2e4469fe" providerId="LiveId" clId="{613796AE-77DB-4177-A874-E5FAA7912878}" dt="2026-03-05T20:16:51.580" v="16" actId="26606"/>
          <ac:grpSpMkLst>
            <pc:docMk/>
            <pc:sldMk cId="1227918737" sldId="279"/>
            <ac:grpSpMk id="14" creationId="{628E122F-BCB2-43BD-850B-48491CEEF415}"/>
          </ac:grpSpMkLst>
        </pc:grpChg>
        <pc:grpChg chg="add">
          <ac:chgData name="Chase Smith" userId="51873b4c2e4469fe" providerId="LiveId" clId="{613796AE-77DB-4177-A874-E5FAA7912878}" dt="2026-03-05T20:16:51.580" v="16" actId="26606"/>
          <ac:grpSpMkLst>
            <pc:docMk/>
            <pc:sldMk cId="1227918737" sldId="279"/>
            <ac:grpSpMk id="50" creationId="{4F4CD6D0-5A87-4BA2-A13A-0E40511C3CFA}"/>
          </ac:grpSpMkLst>
        </pc:grpChg>
        <pc:grpChg chg="add">
          <ac:chgData name="Chase Smith" userId="51873b4c2e4469fe" providerId="LiveId" clId="{613796AE-77DB-4177-A874-E5FAA7912878}" dt="2026-03-05T20:16:51.580" v="16" actId="26606"/>
          <ac:grpSpMkLst>
            <pc:docMk/>
            <pc:sldMk cId="1227918737" sldId="279"/>
            <ac:grpSpMk id="54" creationId="{E9537076-EF48-4F72-9164-FD8260D550AC}"/>
          </ac:grpSpMkLst>
        </pc:grpChg>
        <pc:grpChg chg="add">
          <ac:chgData name="Chase Smith" userId="51873b4c2e4469fe" providerId="LiveId" clId="{613796AE-77DB-4177-A874-E5FAA7912878}" dt="2026-03-05T20:16:51.580" v="16" actId="26606"/>
          <ac:grpSpMkLst>
            <pc:docMk/>
            <pc:sldMk cId="1227918737" sldId="279"/>
            <ac:grpSpMk id="58" creationId="{6EFC3492-86BD-4D75-B5B4-C2DBFE0BD106}"/>
          </ac:grpSpMkLst>
        </pc:grpChg>
        <pc:picChg chg="add mod">
          <ac:chgData name="Chase Smith" userId="51873b4c2e4469fe" providerId="LiveId" clId="{613796AE-77DB-4177-A874-E5FAA7912878}" dt="2026-03-05T20:16:39.053" v="13"/>
          <ac:picMkLst>
            <pc:docMk/>
            <pc:sldMk cId="1227918737" sldId="279"/>
            <ac:picMk id="2" creationId="{0DEEEF62-BD01-D1D9-E314-B00A242667F7}"/>
          </ac:picMkLst>
        </pc:picChg>
        <pc:picChg chg="del">
          <ac:chgData name="Chase Smith" userId="51873b4c2e4469fe" providerId="LiveId" clId="{613796AE-77DB-4177-A874-E5FAA7912878}" dt="2026-03-05T20:16:25.193" v="10" actId="478"/>
          <ac:picMkLst>
            <pc:docMk/>
            <pc:sldMk cId="1227918737" sldId="279"/>
            <ac:picMk id="3" creationId="{4DBA8B15-6D36-AD4A-43C8-027781469A5D}"/>
          </ac:picMkLst>
        </pc:picChg>
        <pc:picChg chg="add mod">
          <ac:chgData name="Chase Smith" userId="51873b4c2e4469fe" providerId="LiveId" clId="{613796AE-77DB-4177-A874-E5FAA7912878}" dt="2026-03-05T20:16:43.109" v="14"/>
          <ac:picMkLst>
            <pc:docMk/>
            <pc:sldMk cId="1227918737" sldId="279"/>
            <ac:picMk id="4" creationId="{79773D64-7C09-14AE-DD69-AD571194685B}"/>
          </ac:picMkLst>
        </pc:picChg>
        <pc:picChg chg="add mod">
          <ac:chgData name="Chase Smith" userId="51873b4c2e4469fe" providerId="LiveId" clId="{613796AE-77DB-4177-A874-E5FAA7912878}" dt="2026-03-05T20:16:51.580" v="16" actId="26606"/>
          <ac:picMkLst>
            <pc:docMk/>
            <pc:sldMk cId="1227918737" sldId="279"/>
            <ac:picMk id="5" creationId="{AD52CF2B-B55A-6BE2-3F5B-264212A3A234}"/>
          </ac:picMkLst>
        </pc:picChg>
      </pc:sldChg>
      <pc:sldChg chg="delSp del mod">
        <pc:chgData name="Chase Smith" userId="51873b4c2e4469fe" providerId="LiveId" clId="{613796AE-77DB-4177-A874-E5FAA7912878}" dt="2026-03-05T20:16:58.625" v="18" actId="2696"/>
        <pc:sldMkLst>
          <pc:docMk/>
          <pc:sldMk cId="1297033428" sldId="280"/>
        </pc:sldMkLst>
        <pc:picChg chg="del">
          <ac:chgData name="Chase Smith" userId="51873b4c2e4469fe" providerId="LiveId" clId="{613796AE-77DB-4177-A874-E5FAA7912878}" dt="2026-03-05T20:16:28.132" v="12" actId="478"/>
          <ac:picMkLst>
            <pc:docMk/>
            <pc:sldMk cId="1297033428" sldId="280"/>
            <ac:picMk id="3" creationId="{99A9571A-7B70-FE69-5CAA-980D7DD2BB68}"/>
          </ac:picMkLst>
        </pc:picChg>
      </pc:sldChg>
      <pc:sldChg chg="delSp del mod">
        <pc:chgData name="Chase Smith" userId="51873b4c2e4469fe" providerId="LiveId" clId="{613796AE-77DB-4177-A874-E5FAA7912878}" dt="2026-03-05T20:16:56.211" v="17" actId="2696"/>
        <pc:sldMkLst>
          <pc:docMk/>
          <pc:sldMk cId="1683227783" sldId="281"/>
        </pc:sldMkLst>
        <pc:picChg chg="del">
          <ac:chgData name="Chase Smith" userId="51873b4c2e4469fe" providerId="LiveId" clId="{613796AE-77DB-4177-A874-E5FAA7912878}" dt="2026-03-05T20:16:26.376" v="11" actId="478"/>
          <ac:picMkLst>
            <pc:docMk/>
            <pc:sldMk cId="1683227783" sldId="281"/>
            <ac:picMk id="3" creationId="{6B9B189A-422D-9F6E-65A5-404992EB9318}"/>
          </ac:picMkLst>
        </pc:picChg>
      </pc:sldChg>
      <pc:sldChg chg="modSp mod">
        <pc:chgData name="Chase Smith" userId="51873b4c2e4469fe" providerId="LiveId" clId="{613796AE-77DB-4177-A874-E5FAA7912878}" dt="2026-03-05T20:20:49.984" v="29" actId="14100"/>
        <pc:sldMkLst>
          <pc:docMk/>
          <pc:sldMk cId="686080149" sldId="282"/>
        </pc:sldMkLst>
        <pc:spChg chg="mod">
          <ac:chgData name="Chase Smith" userId="51873b4c2e4469fe" providerId="LiveId" clId="{613796AE-77DB-4177-A874-E5FAA7912878}" dt="2026-03-05T20:20:49.984" v="29" actId="14100"/>
          <ac:spMkLst>
            <pc:docMk/>
            <pc:sldMk cId="686080149" sldId="282"/>
            <ac:spMk id="2" creationId="{79419B10-DCC7-AD8D-7B84-F93003E52A56}"/>
          </ac:spMkLst>
        </pc:spChg>
      </pc:sldChg>
      <pc:sldChg chg="modSp mod">
        <pc:chgData name="Chase Smith" userId="51873b4c2e4469fe" providerId="LiveId" clId="{613796AE-77DB-4177-A874-E5FAA7912878}" dt="2026-02-22T17:47:11.088" v="2" actId="20577"/>
        <pc:sldMkLst>
          <pc:docMk/>
          <pc:sldMk cId="2832532859" sldId="286"/>
        </pc:sldMkLst>
        <pc:spChg chg="mod">
          <ac:chgData name="Chase Smith" userId="51873b4c2e4469fe" providerId="LiveId" clId="{613796AE-77DB-4177-A874-E5FAA7912878}" dt="2026-02-22T17:47:11.088" v="2" actId="20577"/>
          <ac:spMkLst>
            <pc:docMk/>
            <pc:sldMk cId="2832532859" sldId="286"/>
            <ac:spMk id="2" creationId="{79419B10-DCC7-AD8D-7B84-F93003E52A56}"/>
          </ac:spMkLst>
        </pc:spChg>
      </pc:sldChg>
      <pc:sldChg chg="addSp delSp modSp add mod">
        <pc:chgData name="Chase Smith" userId="51873b4c2e4469fe" providerId="LiveId" clId="{613796AE-77DB-4177-A874-E5FAA7912878}" dt="2026-03-05T20:17:48.208" v="27"/>
        <pc:sldMkLst>
          <pc:docMk/>
          <pc:sldMk cId="1056119505" sldId="287"/>
        </pc:sldMkLst>
        <pc:picChg chg="add mod">
          <ac:chgData name="Chase Smith" userId="51873b4c2e4469fe" providerId="LiveId" clId="{613796AE-77DB-4177-A874-E5FAA7912878}" dt="2026-03-05T20:17:31.402" v="22" actId="1076"/>
          <ac:picMkLst>
            <pc:docMk/>
            <pc:sldMk cId="1056119505" sldId="287"/>
            <ac:picMk id="2" creationId="{66B02C32-E824-4A53-D73D-F88B80C24C8E}"/>
          </ac:picMkLst>
        </pc:picChg>
        <pc:picChg chg="del">
          <ac:chgData name="Chase Smith" userId="51873b4c2e4469fe" providerId="LiveId" clId="{613796AE-77DB-4177-A874-E5FAA7912878}" dt="2026-03-05T20:17:28.851" v="21" actId="478"/>
          <ac:picMkLst>
            <pc:docMk/>
            <pc:sldMk cId="1056119505" sldId="287"/>
            <ac:picMk id="3" creationId="{AADAFDA8-7E80-E6BC-624B-2252193F0A5F}"/>
          </ac:picMkLst>
        </pc:picChg>
        <pc:picChg chg="add mod">
          <ac:chgData name="Chase Smith" userId="51873b4c2e4469fe" providerId="LiveId" clId="{613796AE-77DB-4177-A874-E5FAA7912878}" dt="2026-03-05T20:17:42.561" v="25" actId="1076"/>
          <ac:picMkLst>
            <pc:docMk/>
            <pc:sldMk cId="1056119505" sldId="287"/>
            <ac:picMk id="4" creationId="{AC13F312-6F42-9ECC-1717-FC6509DF0E22}"/>
          </ac:picMkLst>
        </pc:picChg>
        <pc:picChg chg="del">
          <ac:chgData name="Chase Smith" userId="51873b4c2e4469fe" providerId="LiveId" clId="{613796AE-77DB-4177-A874-E5FAA7912878}" dt="2026-03-05T20:17:39.564" v="24" actId="478"/>
          <ac:picMkLst>
            <pc:docMk/>
            <pc:sldMk cId="1056119505" sldId="287"/>
            <ac:picMk id="5" creationId="{F76805E4-3D03-69AA-9D19-8551B37B6A45}"/>
          </ac:picMkLst>
        </pc:picChg>
        <pc:picChg chg="add mod">
          <ac:chgData name="Chase Smith" userId="51873b4c2e4469fe" providerId="LiveId" clId="{613796AE-77DB-4177-A874-E5FAA7912878}" dt="2026-03-05T20:17:48.208" v="27"/>
          <ac:picMkLst>
            <pc:docMk/>
            <pc:sldMk cId="1056119505" sldId="287"/>
            <ac:picMk id="6" creationId="{33202C9C-8343-B618-0F64-106F43712F24}"/>
          </ac:picMkLst>
        </pc:picChg>
        <pc:picChg chg="add mod">
          <ac:chgData name="Chase Smith" userId="51873b4c2e4469fe" providerId="LiveId" clId="{613796AE-77DB-4177-A874-E5FAA7912878}" dt="2026-03-05T20:17:48.208" v="27"/>
          <ac:picMkLst>
            <pc:docMk/>
            <pc:sldMk cId="1056119505" sldId="287"/>
            <ac:picMk id="7" creationId="{406DD2A6-00C6-339C-4516-AC5B05217E09}"/>
          </ac:picMkLst>
        </pc:picChg>
        <pc:picChg chg="del">
          <ac:chgData name="Chase Smith" userId="51873b4c2e4469fe" providerId="LiveId" clId="{613796AE-77DB-4177-A874-E5FAA7912878}" dt="2026-03-05T20:17:44.430" v="26" actId="478"/>
          <ac:picMkLst>
            <pc:docMk/>
            <pc:sldMk cId="1056119505" sldId="287"/>
            <ac:picMk id="9" creationId="{F458AACF-9FAF-2A59-2119-359110AF720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C3D714-530A-4B2B-B52F-EA509EA1E996}" type="datetimeFigureOut">
              <a:rPr lang="en-US" smtClean="0"/>
              <a:t>3/29/2026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518AD5-968B-4CB3-95C2-60AF2F67B8C6}" type="slidenum">
              <a:rPr lang="en-US" smtClean="0"/>
              <a:t>‹#›</a:t>
            </a:fld>
            <a:endParaRPr lang="en-US"/>
          </a:p>
        </p:txBody>
      </p:sp>
    </p:spTree>
    <p:extLst>
      <p:ext uri="{BB962C8B-B14F-4D97-AF65-F5344CB8AC3E}">
        <p14:creationId xmlns:p14="http://schemas.microsoft.com/office/powerpoint/2010/main" val="1238229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518AD5-968B-4CB3-95C2-60AF2F67B8C6}" type="slidenum">
              <a:rPr lang="en-US" smtClean="0"/>
              <a:t>4</a:t>
            </a:fld>
            <a:endParaRPr lang="en-US"/>
          </a:p>
        </p:txBody>
      </p:sp>
    </p:spTree>
    <p:extLst>
      <p:ext uri="{BB962C8B-B14F-4D97-AF65-F5344CB8AC3E}">
        <p14:creationId xmlns:p14="http://schemas.microsoft.com/office/powerpoint/2010/main" val="3394398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518AD5-968B-4CB3-95C2-60AF2F67B8C6}" type="slidenum">
              <a:rPr lang="en-US" smtClean="0"/>
              <a:t>5</a:t>
            </a:fld>
            <a:endParaRPr lang="en-US"/>
          </a:p>
        </p:txBody>
      </p:sp>
    </p:spTree>
    <p:extLst>
      <p:ext uri="{BB962C8B-B14F-4D97-AF65-F5344CB8AC3E}">
        <p14:creationId xmlns:p14="http://schemas.microsoft.com/office/powerpoint/2010/main" val="3803200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222222"/>
                </a:solidFill>
                <a:effectLst/>
                <a:highlight>
                  <a:srgbClr val="FFFFFF"/>
                </a:highlight>
                <a:latin typeface="Arial" panose="020B0604020202020204" pitchFamily="34" charset="0"/>
                <a:ea typeface="Aptos" panose="020B0004020202020204" pitchFamily="34" charset="0"/>
              </a:rPr>
              <a:t>1. What influenced your decision to have surgery? It was a decision that fit my transition, but its not for everyone</a:t>
            </a:r>
          </a:p>
          <a:p>
            <a:r>
              <a:rPr lang="en-US" sz="1800" dirty="0">
                <a:solidFill>
                  <a:srgbClr val="222222"/>
                </a:solidFill>
                <a:effectLst/>
                <a:highlight>
                  <a:srgbClr val="FFFFFF"/>
                </a:highlight>
                <a:latin typeface="Arial" panose="020B0604020202020204" pitchFamily="34" charset="0"/>
                <a:ea typeface="Aptos" panose="020B0004020202020204" pitchFamily="34" charset="0"/>
              </a:rPr>
              <a:t>2. How does your penis look/work in comparison to a cis male's penis? Look is not exactly like a cis-males and does not operate the same</a:t>
            </a:r>
          </a:p>
          <a:p>
            <a:r>
              <a:rPr lang="en-US" sz="1800" dirty="0">
                <a:solidFill>
                  <a:srgbClr val="222222"/>
                </a:solidFill>
                <a:effectLst/>
                <a:highlight>
                  <a:srgbClr val="FFFFFF"/>
                </a:highlight>
                <a:latin typeface="Arial" panose="020B0604020202020204" pitchFamily="34" charset="0"/>
                <a:ea typeface="Aptos" panose="020B0004020202020204" pitchFamily="34" charset="0"/>
              </a:rPr>
              <a:t>3. Are you happy with the results? I am very very happy with my results</a:t>
            </a:r>
            <a:endParaRPr lang="en-US" dirty="0"/>
          </a:p>
        </p:txBody>
      </p:sp>
      <p:sp>
        <p:nvSpPr>
          <p:cNvPr id="4" name="Slide Number Placeholder 3"/>
          <p:cNvSpPr>
            <a:spLocks noGrp="1"/>
          </p:cNvSpPr>
          <p:nvPr>
            <p:ph type="sldNum" sz="quarter" idx="5"/>
          </p:nvPr>
        </p:nvSpPr>
        <p:spPr/>
        <p:txBody>
          <a:bodyPr/>
          <a:lstStyle/>
          <a:p>
            <a:fld id="{2F518AD5-968B-4CB3-95C2-60AF2F67B8C6}" type="slidenum">
              <a:rPr lang="en-US" smtClean="0"/>
              <a:t>6</a:t>
            </a:fld>
            <a:endParaRPr lang="en-US"/>
          </a:p>
        </p:txBody>
      </p:sp>
    </p:spTree>
    <p:extLst>
      <p:ext uri="{BB962C8B-B14F-4D97-AF65-F5344CB8AC3E}">
        <p14:creationId xmlns:p14="http://schemas.microsoft.com/office/powerpoint/2010/main" val="863593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Semi-rigid: always semi hard and connects to pelvic bone, easily breaks</a:t>
            </a:r>
          </a:p>
          <a:p>
            <a:r>
              <a:rPr lang="en-US" dirty="0"/>
              <a:t>Inflatable: can be flaccid and has a pump as one of the testicals, 100% failure rate within 10 years but can fail sooner than 10 years</a:t>
            </a:r>
          </a:p>
          <a:p>
            <a:r>
              <a:rPr lang="en-US" dirty="0"/>
              <a:t>Both have infection rate of 20%</a:t>
            </a:r>
          </a:p>
        </p:txBody>
      </p:sp>
      <p:sp>
        <p:nvSpPr>
          <p:cNvPr id="4" name="Slide Number Placeholder 3"/>
          <p:cNvSpPr>
            <a:spLocks noGrp="1"/>
          </p:cNvSpPr>
          <p:nvPr>
            <p:ph type="sldNum" sz="quarter" idx="5"/>
          </p:nvPr>
        </p:nvSpPr>
        <p:spPr/>
        <p:txBody>
          <a:bodyPr/>
          <a:lstStyle/>
          <a:p>
            <a:fld id="{2F518AD5-968B-4CB3-95C2-60AF2F67B8C6}" type="slidenum">
              <a:rPr lang="en-US" smtClean="0"/>
              <a:t>7</a:t>
            </a:fld>
            <a:endParaRPr lang="en-US"/>
          </a:p>
        </p:txBody>
      </p:sp>
    </p:spTree>
    <p:extLst>
      <p:ext uri="{BB962C8B-B14F-4D97-AF65-F5344CB8AC3E}">
        <p14:creationId xmlns:p14="http://schemas.microsoft.com/office/powerpoint/2010/main" val="1434746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518AD5-968B-4CB3-95C2-60AF2F67B8C6}" type="slidenum">
              <a:rPr lang="en-US" smtClean="0"/>
              <a:t>8</a:t>
            </a:fld>
            <a:endParaRPr lang="en-US"/>
          </a:p>
        </p:txBody>
      </p:sp>
    </p:spTree>
    <p:extLst>
      <p:ext uri="{BB962C8B-B14F-4D97-AF65-F5344CB8AC3E}">
        <p14:creationId xmlns:p14="http://schemas.microsoft.com/office/powerpoint/2010/main" val="905022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518AD5-968B-4CB3-95C2-60AF2F67B8C6}" type="slidenum">
              <a:rPr lang="en-US" smtClean="0"/>
              <a:t>9</a:t>
            </a:fld>
            <a:endParaRPr lang="en-US"/>
          </a:p>
        </p:txBody>
      </p:sp>
    </p:spTree>
    <p:extLst>
      <p:ext uri="{BB962C8B-B14F-4D97-AF65-F5344CB8AC3E}">
        <p14:creationId xmlns:p14="http://schemas.microsoft.com/office/powerpoint/2010/main" val="3692834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518AD5-968B-4CB3-95C2-60AF2F67B8C6}" type="slidenum">
              <a:rPr lang="en-US" smtClean="0"/>
              <a:t>10</a:t>
            </a:fld>
            <a:endParaRPr lang="en-US"/>
          </a:p>
        </p:txBody>
      </p:sp>
    </p:spTree>
    <p:extLst>
      <p:ext uri="{BB962C8B-B14F-4D97-AF65-F5344CB8AC3E}">
        <p14:creationId xmlns:p14="http://schemas.microsoft.com/office/powerpoint/2010/main" val="2723476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518AD5-968B-4CB3-95C2-60AF2F67B8C6}" type="slidenum">
              <a:rPr lang="en-US" smtClean="0"/>
              <a:t>11</a:t>
            </a:fld>
            <a:endParaRPr lang="en-US"/>
          </a:p>
        </p:txBody>
      </p:sp>
    </p:spTree>
    <p:extLst>
      <p:ext uri="{BB962C8B-B14F-4D97-AF65-F5344CB8AC3E}">
        <p14:creationId xmlns:p14="http://schemas.microsoft.com/office/powerpoint/2010/main" val="1345349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518AD5-968B-4CB3-95C2-60AF2F67B8C6}" type="slidenum">
              <a:rPr lang="en-US" smtClean="0"/>
              <a:t>20</a:t>
            </a:fld>
            <a:endParaRPr lang="en-US"/>
          </a:p>
        </p:txBody>
      </p:sp>
    </p:spTree>
    <p:extLst>
      <p:ext uri="{BB962C8B-B14F-4D97-AF65-F5344CB8AC3E}">
        <p14:creationId xmlns:p14="http://schemas.microsoft.com/office/powerpoint/2010/main" val="1838293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518AD5-968B-4CB3-95C2-60AF2F67B8C6}" type="slidenum">
              <a:rPr lang="en-US" smtClean="0"/>
              <a:t>24</a:t>
            </a:fld>
            <a:endParaRPr lang="en-US"/>
          </a:p>
        </p:txBody>
      </p:sp>
    </p:spTree>
    <p:extLst>
      <p:ext uri="{BB962C8B-B14F-4D97-AF65-F5344CB8AC3E}">
        <p14:creationId xmlns:p14="http://schemas.microsoft.com/office/powerpoint/2010/main" val="545632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AutoNum type="arabicPeriod"/>
            </a:pPr>
            <a:r>
              <a:rPr lang="en-US" sz="1800" dirty="0">
                <a:solidFill>
                  <a:srgbClr val="222222"/>
                </a:solidFill>
                <a:effectLst/>
                <a:highlight>
                  <a:srgbClr val="FFFFFF"/>
                </a:highlight>
                <a:latin typeface="Arial" panose="020B0604020202020204" pitchFamily="34" charset="0"/>
                <a:ea typeface="Aptos" panose="020B0004020202020204" pitchFamily="34" charset="0"/>
              </a:rPr>
              <a:t>How much did the “extras” cost, such as time off work and travel?</a:t>
            </a:r>
          </a:p>
          <a:p>
            <a:pPr marL="0" indent="0">
              <a:buNone/>
            </a:pPr>
            <a:r>
              <a:rPr lang="en-US" sz="1800" dirty="0">
                <a:solidFill>
                  <a:srgbClr val="222222"/>
                </a:solidFill>
                <a:effectLst/>
                <a:highlight>
                  <a:srgbClr val="FFFFFF"/>
                </a:highlight>
                <a:latin typeface="Arial" panose="020B0604020202020204" pitchFamily="34" charset="0"/>
                <a:ea typeface="Aptos" panose="020B0004020202020204" pitchFamily="34" charset="0"/>
              </a:rPr>
              <a:t>Did not have to pay for hotel or Airbnb cost as my grandparents lived 45 minutes from the hospital</a:t>
            </a:r>
          </a:p>
          <a:p>
            <a:pPr marL="0" indent="0">
              <a:buNone/>
            </a:pPr>
            <a:r>
              <a:rPr lang="en-US" sz="1800" dirty="0">
                <a:solidFill>
                  <a:srgbClr val="222222"/>
                </a:solidFill>
                <a:effectLst/>
                <a:highlight>
                  <a:srgbClr val="FFFFFF"/>
                </a:highlight>
                <a:latin typeface="Arial" panose="020B0604020202020204" pitchFamily="34" charset="0"/>
              </a:rPr>
              <a:t>I used my short-term disability for income while in recovery</a:t>
            </a:r>
            <a:endParaRPr lang="en-US" dirty="0"/>
          </a:p>
        </p:txBody>
      </p:sp>
      <p:sp>
        <p:nvSpPr>
          <p:cNvPr id="4" name="Slide Number Placeholder 3"/>
          <p:cNvSpPr>
            <a:spLocks noGrp="1"/>
          </p:cNvSpPr>
          <p:nvPr>
            <p:ph type="sldNum" sz="quarter" idx="5"/>
          </p:nvPr>
        </p:nvSpPr>
        <p:spPr/>
        <p:txBody>
          <a:bodyPr/>
          <a:lstStyle/>
          <a:p>
            <a:fld id="{2F518AD5-968B-4CB3-95C2-60AF2F67B8C6}" type="slidenum">
              <a:rPr lang="en-US" smtClean="0"/>
              <a:t>27</a:t>
            </a:fld>
            <a:endParaRPr lang="en-US"/>
          </a:p>
        </p:txBody>
      </p:sp>
    </p:spTree>
    <p:extLst>
      <p:ext uri="{BB962C8B-B14F-4D97-AF65-F5344CB8AC3E}">
        <p14:creationId xmlns:p14="http://schemas.microsoft.com/office/powerpoint/2010/main" val="2812579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222222"/>
                </a:solidFill>
                <a:effectLst/>
                <a:highlight>
                  <a:srgbClr val="FFFFFF"/>
                </a:highlight>
                <a:latin typeface="Arial" panose="020B0604020202020204" pitchFamily="34" charset="0"/>
                <a:ea typeface="Aptos" panose="020B0004020202020204" pitchFamily="34" charset="0"/>
              </a:rPr>
              <a:t>1. Who was your surgeon and why did you select that person? Dr. Deleon because she also did my top surgery and she's very particular in technique. Highly recommend</a:t>
            </a:r>
          </a:p>
          <a:p>
            <a:r>
              <a:rPr lang="en-US" sz="1800" dirty="0">
                <a:solidFill>
                  <a:srgbClr val="222222"/>
                </a:solidFill>
                <a:effectLst/>
                <a:highlight>
                  <a:srgbClr val="FFFFFF"/>
                </a:highlight>
                <a:latin typeface="Arial" panose="020B0604020202020204" pitchFamily="34" charset="0"/>
                <a:ea typeface="Aptos" panose="020B0004020202020204" pitchFamily="34" charset="0"/>
              </a:rPr>
              <a:t>2. What do you wish you had known prior to the surgery? I had all of the information I needed going into the surgery through research and the crane center</a:t>
            </a:r>
            <a:br>
              <a:rPr lang="en-US" sz="1800" dirty="0">
                <a:solidFill>
                  <a:srgbClr val="222222"/>
                </a:solidFill>
                <a:effectLst/>
                <a:latin typeface="Arial" panose="020B0604020202020204" pitchFamily="34" charset="0"/>
                <a:ea typeface="Aptos" panose="020B0004020202020204" pitchFamily="34" charset="0"/>
              </a:rPr>
            </a:br>
            <a:r>
              <a:rPr lang="en-US" sz="1800" dirty="0">
                <a:solidFill>
                  <a:srgbClr val="222222"/>
                </a:solidFill>
                <a:effectLst/>
                <a:latin typeface="Arial" panose="020B0604020202020204" pitchFamily="34" charset="0"/>
                <a:ea typeface="Aptos" panose="020B0004020202020204" pitchFamily="34" charset="0"/>
              </a:rPr>
              <a:t>3. </a:t>
            </a:r>
            <a:r>
              <a:rPr lang="en-US" sz="1800" dirty="0">
                <a:solidFill>
                  <a:srgbClr val="222222"/>
                </a:solidFill>
                <a:effectLst/>
                <a:highlight>
                  <a:srgbClr val="FFFFFF"/>
                </a:highlight>
                <a:latin typeface="Arial" panose="020B0604020202020204" pitchFamily="34" charset="0"/>
                <a:ea typeface="Aptos" panose="020B0004020202020204" pitchFamily="34" charset="0"/>
              </a:rPr>
              <a:t>What tips and advice can you give us? Be in a positive headspace leading up to surgery and in general. Understand that recovery is usually the hardest part, not the surgery itself. Do not get the surgery if there's any second guess thoughts in your head, mentally know that you want the surgery and its something that fits your transition. Do not get surgery just because others do, its not for everyone. </a:t>
            </a:r>
          </a:p>
          <a:p>
            <a:r>
              <a:rPr lang="en-US" sz="1200" dirty="0">
                <a:solidFill>
                  <a:srgbClr val="222222"/>
                </a:solidFill>
                <a:effectLst/>
                <a:highlight>
                  <a:srgbClr val="FFFFFF"/>
                </a:highlight>
                <a:latin typeface="Arial" panose="020B0604020202020204" pitchFamily="34" charset="0"/>
                <a:ea typeface="Aptos" panose="020B0004020202020204" pitchFamily="34" charset="0"/>
              </a:rPr>
              <a:t>4. What are some online resources we should check out? </a:t>
            </a:r>
            <a:r>
              <a:rPr lang="en-US" sz="1800" dirty="0">
                <a:solidFill>
                  <a:srgbClr val="222222"/>
                </a:solidFill>
                <a:effectLst/>
                <a:highlight>
                  <a:srgbClr val="FFFFFF"/>
                </a:highlight>
                <a:latin typeface="Arial" panose="020B0604020202020204" pitchFamily="34" charset="0"/>
                <a:ea typeface="Aptos" panose="020B0004020202020204" pitchFamily="34" charset="0"/>
              </a:rPr>
              <a:t> Cranects.com as well as redditt r/phallo page (please don’t be one of those people that ask medical questions on these pages, ALWAYS contact your doctor)</a:t>
            </a:r>
            <a:endParaRPr lang="en-US" dirty="0"/>
          </a:p>
        </p:txBody>
      </p:sp>
      <p:sp>
        <p:nvSpPr>
          <p:cNvPr id="4" name="Slide Number Placeholder 3"/>
          <p:cNvSpPr>
            <a:spLocks noGrp="1"/>
          </p:cNvSpPr>
          <p:nvPr>
            <p:ph type="sldNum" sz="quarter" idx="5"/>
          </p:nvPr>
        </p:nvSpPr>
        <p:spPr/>
        <p:txBody>
          <a:bodyPr/>
          <a:lstStyle/>
          <a:p>
            <a:fld id="{2F518AD5-968B-4CB3-95C2-60AF2F67B8C6}" type="slidenum">
              <a:rPr lang="en-US" smtClean="0"/>
              <a:t>28</a:t>
            </a:fld>
            <a:endParaRPr lang="en-US"/>
          </a:p>
        </p:txBody>
      </p:sp>
    </p:spTree>
    <p:extLst>
      <p:ext uri="{BB962C8B-B14F-4D97-AF65-F5344CB8AC3E}">
        <p14:creationId xmlns:p14="http://schemas.microsoft.com/office/powerpoint/2010/main" val="113578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fld id="{073D55F9-11A3-4523-8F38-6BA37933791A}" type="datetime1">
              <a:rPr lang="en-US" smtClean="0"/>
              <a:t>3/29/2026</a:t>
            </a:fld>
            <a:endParaRPr lang="en-US"/>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723514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marL="228600" indent="-228600">
              <a:buFont typeface="Arial" panose="020B0604020202020204" pitchFamily="34" charset="0"/>
              <a:buChar char="•"/>
              <a:defRPr/>
            </a:lvl1pPr>
            <a:lvl2pPr marL="228600" indent="-228600">
              <a:buFont typeface="Arial" panose="020B0604020202020204" pitchFamily="34" charset="0"/>
              <a:buChar char="•"/>
              <a:defRPr/>
            </a:lvl2pPr>
            <a:lvl3pPr marL="228600" indent="-228600">
              <a:buFont typeface="Arial" panose="020B0604020202020204" pitchFamily="34" charset="0"/>
              <a:buChar char="•"/>
              <a:defRPr/>
            </a:lvl3pPr>
            <a:lvl4pPr marL="228600" indent="-228600">
              <a:buFont typeface="Arial" panose="020B0604020202020204" pitchFamily="34" charset="0"/>
              <a:buChar char="•"/>
              <a:defRPr/>
            </a:lvl4pPr>
            <a:lvl5pPr marL="228600" indent="-228600">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1CB9D56B-6EBE-4E5F-99D9-2A3DBDF37D0A}" type="datetime1">
              <a:rPr lang="en-US" smtClean="0"/>
              <a:t>3/29/2026</a:t>
            </a:fld>
            <a:endParaRPr lang="en-US"/>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865618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457200" y="1709738"/>
            <a:ext cx="10890250" cy="2852737"/>
          </a:xfrm>
        </p:spPr>
        <p:txBody>
          <a:bodyPr anchor="b"/>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457200" y="4589463"/>
            <a:ext cx="10890250" cy="1500187"/>
          </a:xfrm>
        </p:spPr>
        <p:txBody>
          <a:bodyPr/>
          <a:lstStyle>
            <a:lvl1pPr marL="0" indent="0">
              <a:buNone/>
              <a:defRPr sz="24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fld id="{8C33F3CA-C7E3-432D-9282-18F13836509A}" type="datetime1">
              <a:rPr lang="en-US" smtClean="0"/>
              <a:t>3/29/2026</a:t>
            </a:fld>
            <a:endParaRPr lang="en-US" dirty="0"/>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382695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457200" y="1825625"/>
            <a:ext cx="5562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fld id="{75BE9C62-1337-40B8-BA50-E9F4861DB4BC}" type="datetime1">
              <a:rPr lang="en-US" smtClean="0"/>
              <a:t>3/29/2026</a:t>
            </a:fld>
            <a:endParaRPr lang="en-US"/>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401400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1820863"/>
            <a:ext cx="5157787" cy="1150937"/>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3101975"/>
            <a:ext cx="5157787" cy="3087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6172200" y="1820863"/>
            <a:ext cx="5183188" cy="1150937"/>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3101975"/>
            <a:ext cx="5183188" cy="3087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fld id="{47C195EB-2DA3-4B24-8725-19BC22A7BE50}" type="datetime1">
              <a:rPr lang="en-US" smtClean="0"/>
              <a:t>3/29/2026</a:t>
            </a:fld>
            <a:endParaRPr lang="en-US"/>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3648228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fld id="{F4E237E6-0076-4915-A5A8-B7C11FA4F374}" type="datetime1">
              <a:rPr lang="en-US" smtClean="0"/>
              <a:t>3/29/2026</a:t>
            </a:fld>
            <a:endParaRPr lang="en-US"/>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509354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fld id="{3505F58F-C0B5-422A-8E5A-6B99E5D80F0A}" type="datetime1">
              <a:rPr lang="en-US" smtClean="0"/>
              <a:t>3/29/2026</a:t>
            </a:fld>
            <a:endParaRPr lang="en-US"/>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559467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981200"/>
          </a:xfrm>
        </p:spPr>
        <p:txBody>
          <a:bodyPr anchor="b"/>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971800"/>
            <a:ext cx="3932237" cy="2897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fld id="{7565E655-9687-48DF-A33F-F8824CCCB5D1}" type="datetime1">
              <a:rPr lang="en-US" smtClean="0"/>
              <a:t>3/29/2026</a:t>
            </a:fld>
            <a:endParaRPr lang="en-US"/>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579982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2209799"/>
          </a:xfrm>
        </p:spPr>
        <p:txBody>
          <a:bodyPr anchor="b"/>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971800"/>
            <a:ext cx="3932237" cy="2897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fld id="{B97FD56A-AAB8-4544-A495-D0645413C9E3}" type="datetime1">
              <a:rPr lang="en-US" smtClean="0"/>
              <a:t>3/29/2026</a:t>
            </a:fld>
            <a:endParaRPr lang="en-US"/>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3317903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47DD-81F8-4128-9E50-04A9F2D3DC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6564D1-2B83-4C0F-ACBA-E91472C50A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6FA1D7D-D2EC-4ADB-9C65-191DEC82DDF4}"/>
              </a:ext>
            </a:extLst>
          </p:cNvPr>
          <p:cNvSpPr>
            <a:spLocks noGrp="1"/>
          </p:cNvSpPr>
          <p:nvPr>
            <p:ph type="dt" sz="half" idx="10"/>
          </p:nvPr>
        </p:nvSpPr>
        <p:spPr/>
        <p:txBody>
          <a:bodyPr/>
          <a:lstStyle/>
          <a:p>
            <a:fld id="{0B4E757A-3EC2-4683-9080-1A460C37C843}" type="datetime1">
              <a:rPr lang="en-US" smtClean="0"/>
              <a:t>3/29/2026</a:t>
            </a:fld>
            <a:endParaRPr lang="en-US"/>
          </a:p>
        </p:txBody>
      </p:sp>
      <p:sp>
        <p:nvSpPr>
          <p:cNvPr id="5" name="Footer Placeholder 4">
            <a:extLst>
              <a:ext uri="{FF2B5EF4-FFF2-40B4-BE49-F238E27FC236}">
                <a16:creationId xmlns:a16="http://schemas.microsoft.com/office/drawing/2014/main" id="{534CB571-86F9-474A-826A-75CC21C8832B}"/>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1384F5F-50E6-4BB9-B848-EE2302C02ABE}"/>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29283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3F08DF-1C0D-4F53-A3AB-95D7B55FA0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0D3BBD-C494-4E94-B189-319802A93E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3C0BD9-4BED-43D3-852F-B74B949A2287}"/>
              </a:ext>
            </a:extLst>
          </p:cNvPr>
          <p:cNvSpPr>
            <a:spLocks noGrp="1"/>
          </p:cNvSpPr>
          <p:nvPr>
            <p:ph type="dt" sz="half" idx="10"/>
          </p:nvPr>
        </p:nvSpPr>
        <p:spPr>
          <a:xfrm>
            <a:off x="523539" y="6324600"/>
            <a:ext cx="2560220" cy="365125"/>
          </a:xfrm>
        </p:spPr>
        <p:txBody>
          <a:bodyPr/>
          <a:lstStyle/>
          <a:p>
            <a:fld id="{5CC8096C-64ED-4153-A483-5C02E44AD5C3}" type="datetime1">
              <a:rPr lang="en-US" smtClean="0"/>
              <a:t>3/29/2026</a:t>
            </a:fld>
            <a:endParaRPr lang="en-US" dirty="0"/>
          </a:p>
        </p:txBody>
      </p:sp>
      <p:sp>
        <p:nvSpPr>
          <p:cNvPr id="5" name="Footer Placeholder 4">
            <a:extLst>
              <a:ext uri="{FF2B5EF4-FFF2-40B4-BE49-F238E27FC236}">
                <a16:creationId xmlns:a16="http://schemas.microsoft.com/office/drawing/2014/main" id="{BB7811DC-C725-4462-B622-DB96A8987673}"/>
              </a:ext>
            </a:extLst>
          </p:cNvPr>
          <p:cNvSpPr>
            <a:spLocks noGrp="1"/>
          </p:cNvSpPr>
          <p:nvPr>
            <p:ph type="ftr" sz="quarter" idx="11"/>
          </p:nvPr>
        </p:nvSpPr>
        <p:spPr>
          <a:xfrm>
            <a:off x="4267200" y="6319838"/>
            <a:ext cx="3982781" cy="365125"/>
          </a:xfrm>
        </p:spPr>
        <p:txBody>
          <a:bodyPr/>
          <a:lstStyle/>
          <a:p>
            <a:r>
              <a:rPr lang="en-US"/>
              <a:t>Sample Footer Text</a:t>
            </a:r>
          </a:p>
        </p:txBody>
      </p:sp>
      <p:sp>
        <p:nvSpPr>
          <p:cNvPr id="6" name="Slide Number Placeholder 5">
            <a:extLst>
              <a:ext uri="{FF2B5EF4-FFF2-40B4-BE49-F238E27FC236}">
                <a16:creationId xmlns:a16="http://schemas.microsoft.com/office/drawing/2014/main" id="{67C42D06-438F-4150-9238-E2FAEE5E28D9}"/>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385069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5" name="Rectangle 114">
            <a:extLst>
              <a:ext uri="{FF2B5EF4-FFF2-40B4-BE49-F238E27FC236}">
                <a16:creationId xmlns:a16="http://schemas.microsoft.com/office/drawing/2014/main" id="{A4798C7F-C8CA-4799-BF37-3AB4642CDB66}"/>
              </a:ext>
            </a:extLst>
          </p:cNvPr>
          <p:cNvSpPr/>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80" name="Group 79">
            <a:extLst>
              <a:ext uri="{FF2B5EF4-FFF2-40B4-BE49-F238E27FC236}">
                <a16:creationId xmlns:a16="http://schemas.microsoft.com/office/drawing/2014/main" id="{87F0794B-55D3-4D2D-BDE7-4688ED321E42}"/>
              </a:ext>
            </a:extLst>
          </p:cNvPr>
          <p:cNvGrpSpPr/>
          <p:nvPr/>
        </p:nvGrpSpPr>
        <p:grpSpPr>
          <a:xfrm>
            <a:off x="-11413" y="0"/>
            <a:ext cx="12214827" cy="6858000"/>
            <a:chOff x="-6214" y="-1"/>
            <a:chExt cx="12214827" cy="6858000"/>
          </a:xfrm>
        </p:grpSpPr>
        <p:cxnSp>
          <p:nvCxnSpPr>
            <p:cNvPr id="81" name="Straight Connector 80">
              <a:extLst>
                <a:ext uri="{FF2B5EF4-FFF2-40B4-BE49-F238E27FC236}">
                  <a16:creationId xmlns:a16="http://schemas.microsoft.com/office/drawing/2014/main" id="{BE4C795B-1813-4CC6-B03F-8DD130BEAABD}"/>
                </a:ext>
              </a:extLst>
            </p:cNvPr>
            <p:cNvCxnSpPr>
              <a:cxnSpLocks/>
            </p:cNvCxnSpPr>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E0F4C04D-5CD8-446B-BE3D-257172E6E4CB}"/>
                </a:ext>
              </a:extLst>
            </p:cNvPr>
            <p:cNvCxnSpPr>
              <a:cxnSpLocks/>
            </p:cNvCxnSpPr>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DDC802E-606F-4F39-84B6-90DF0FE54461}"/>
                </a:ext>
              </a:extLst>
            </p:cNvPr>
            <p:cNvCxnSpPr>
              <a:cxnSpLocks/>
            </p:cNvCxnSpPr>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C5B0C75-0136-4A39-9AB6-0F02C4527810}"/>
                </a:ext>
              </a:extLst>
            </p:cNvPr>
            <p:cNvCxnSpPr>
              <a:cxnSpLocks/>
            </p:cNvCxnSpPr>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C5ED2B52-3D40-46DE-8B54-99A4071578D8}"/>
                </a:ext>
              </a:extLst>
            </p:cNvPr>
            <p:cNvCxnSpPr>
              <a:cxnSpLocks/>
            </p:cNvCxnSpPr>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18BCEC75-1B6B-45B2-8041-8D933FCF60F5}"/>
                </a:ext>
              </a:extLst>
            </p:cNvPr>
            <p:cNvCxnSpPr>
              <a:cxnSpLocks/>
            </p:cNvCxnSpPr>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6A2FC789-056A-43CC-807E-4262CDC3E0F5}"/>
                </a:ext>
              </a:extLst>
            </p:cNvPr>
            <p:cNvCxnSpPr>
              <a:cxnSpLocks/>
            </p:cNvCxnSpPr>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8C32FD3-76B0-40E7-89F2-E9C523210AF4}"/>
                </a:ext>
              </a:extLst>
            </p:cNvPr>
            <p:cNvCxnSpPr>
              <a:cxnSpLocks/>
            </p:cNvCxnSpPr>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82E9447-8362-426C-840A-B6F2231F7BCC}"/>
                </a:ext>
              </a:extLst>
            </p:cNvPr>
            <p:cNvCxnSpPr>
              <a:cxnSpLocks/>
            </p:cNvCxnSpPr>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F141DC8-83CE-4C21-A5BA-E2FFF3D866EF}"/>
                </a:ext>
              </a:extLst>
            </p:cNvPr>
            <p:cNvCxnSpPr>
              <a:cxnSpLocks/>
            </p:cNvCxnSpPr>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12A697C-ECBC-40A9-AC69-BF96A34B91AF}"/>
                </a:ext>
              </a:extLst>
            </p:cNvPr>
            <p:cNvCxnSpPr>
              <a:cxnSpLocks/>
            </p:cNvCxnSpPr>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D2E988AF-5EFB-43D3-B93F-6E4F41A2C90B}"/>
                </a:ext>
              </a:extLst>
            </p:cNvPr>
            <p:cNvCxnSpPr>
              <a:cxnSpLocks/>
            </p:cNvCxnSpPr>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B312C1B-AAE2-4A6D-ACC7-ABAA75D42854}"/>
                </a:ext>
              </a:extLst>
            </p:cNvPr>
            <p:cNvCxnSpPr>
              <a:cxnSpLocks/>
            </p:cNvCxnSpPr>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7B96146-61DA-44D6-A9DF-6DB41FCF2D80}"/>
                </a:ext>
              </a:extLst>
            </p:cNvPr>
            <p:cNvCxnSpPr>
              <a:cxnSpLocks/>
            </p:cNvCxnSpPr>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6B33F93D-4439-46EE-97C4-9CECAAFDCF60}"/>
                </a:ext>
              </a:extLst>
            </p:cNvPr>
            <p:cNvCxnSpPr>
              <a:cxnSpLocks/>
            </p:cNvCxnSpPr>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914B275-A3D7-4BA4-B8CB-E7657100F3AD}"/>
                </a:ext>
              </a:extLst>
            </p:cNvPr>
            <p:cNvCxnSpPr>
              <a:cxnSpLocks/>
            </p:cNvCxnSpPr>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D26EF3B-FBE7-4D57-8E01-553F50734A68}"/>
                </a:ext>
              </a:extLst>
            </p:cNvPr>
            <p:cNvCxnSpPr>
              <a:cxnSpLocks/>
            </p:cNvCxnSpPr>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CC1E671-BA54-4B31-9A2E-8F50BC57A260}"/>
                </a:ext>
              </a:extLst>
            </p:cNvPr>
            <p:cNvCxnSpPr>
              <a:cxnSpLocks/>
            </p:cNvCxnSpPr>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836A704-3624-4ABF-9A67-0F52C2F3EFBF}"/>
                </a:ext>
              </a:extLst>
            </p:cNvPr>
            <p:cNvCxnSpPr>
              <a:cxnSpLocks/>
            </p:cNvCxnSpPr>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FDC385D-BA34-481F-A991-A776E0B19301}"/>
                </a:ext>
              </a:extLst>
            </p:cNvPr>
            <p:cNvCxnSpPr>
              <a:cxnSpLocks/>
            </p:cNvCxnSpPr>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F1EF033A-D8FB-416B-AE51-4E098A27D68C}"/>
                </a:ext>
              </a:extLst>
            </p:cNvPr>
            <p:cNvCxnSpPr>
              <a:cxnSpLocks/>
            </p:cNvCxnSpPr>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17C17B48-F458-4E9B-9331-56FCDC5B6AB2}"/>
                </a:ext>
              </a:extLst>
            </p:cNvPr>
            <p:cNvCxnSpPr>
              <a:cxnSpLocks/>
            </p:cNvCxnSpPr>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7E44A4B-D453-46F0-A83D-AF0B33D5C59F}"/>
                </a:ext>
              </a:extLst>
            </p:cNvPr>
            <p:cNvCxnSpPr>
              <a:cxnSpLocks/>
            </p:cNvCxnSpPr>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46BEA9F-314B-440D-AE8D-21E1252EC5A0}"/>
                </a:ext>
              </a:extLst>
            </p:cNvPr>
            <p:cNvCxnSpPr>
              <a:cxnSpLocks/>
            </p:cNvCxnSpPr>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F15EAFD0-4869-4612-ACDE-ABC703104E88}"/>
                </a:ext>
              </a:extLst>
            </p:cNvPr>
            <p:cNvCxnSpPr>
              <a:cxnSpLocks/>
            </p:cNvCxnSpPr>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A0F26706-7F23-4FF0-9CAF-F3C4F47C119D}"/>
                </a:ext>
              </a:extLst>
            </p:cNvPr>
            <p:cNvCxnSpPr>
              <a:cxnSpLocks/>
            </p:cNvCxnSpPr>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C0195A72-345A-4E88-8D71-14DB3D1B607D}"/>
                </a:ext>
              </a:extLst>
            </p:cNvPr>
            <p:cNvCxnSpPr>
              <a:cxnSpLocks/>
            </p:cNvCxnSpPr>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0DBF51A6-A3BC-49FE-BB01-E8992811774E}"/>
                </a:ext>
              </a:extLst>
            </p:cNvPr>
            <p:cNvCxnSpPr>
              <a:cxnSpLocks/>
            </p:cNvCxnSpPr>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78DF911-744C-419B-83DC-39F270BBF41F}"/>
                </a:ext>
              </a:extLst>
            </p:cNvPr>
            <p:cNvCxnSpPr>
              <a:cxnSpLocks/>
            </p:cNvCxnSpPr>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49" name="Freeform: Shape 148">
            <a:extLst>
              <a:ext uri="{FF2B5EF4-FFF2-40B4-BE49-F238E27FC236}">
                <a16:creationId xmlns:a16="http://schemas.microsoft.com/office/drawing/2014/main" id="{216BB147-20D5-4D93-BDA5-1BC614D6A4B2}"/>
              </a:ext>
            </a:extLst>
          </p:cNvPr>
          <p:cNvSpPr/>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457200" y="365125"/>
            <a:ext cx="1072293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457200" y="1825625"/>
            <a:ext cx="1072293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457200" y="6324600"/>
            <a:ext cx="2560220" cy="365125"/>
          </a:xfrm>
          <a:prstGeom prst="rect">
            <a:avLst/>
          </a:prstGeom>
        </p:spPr>
        <p:txBody>
          <a:bodyPr vert="horz" lIns="91440" tIns="45720" rIns="91440" bIns="45720" rtlCol="0" anchor="ctr"/>
          <a:lstStyle>
            <a:lvl1pPr algn="l">
              <a:defRPr sz="900" cap="all" spc="150" baseline="0">
                <a:solidFill>
                  <a:srgbClr val="FFFFFF"/>
                </a:solidFill>
              </a:defRPr>
            </a:lvl1pPr>
          </a:lstStyle>
          <a:p>
            <a:fld id="{193BAB95-8DA7-460B-B00A-7037C8394FB0}" type="datetime1">
              <a:rPr lang="en-US" smtClean="0"/>
              <a:pPr/>
              <a:t>3/29/2026</a:t>
            </a:fld>
            <a:endParaRPr lang="en-US" dirty="0"/>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200861" y="6319838"/>
            <a:ext cx="3982781" cy="365125"/>
          </a:xfrm>
          <a:prstGeom prst="rect">
            <a:avLst/>
          </a:prstGeom>
        </p:spPr>
        <p:txBody>
          <a:bodyPr vert="horz" lIns="91440" tIns="45720" rIns="91440" bIns="45720" rtlCol="0" anchor="ctr"/>
          <a:lstStyle>
            <a:lvl1pPr algn="ctr">
              <a:defRPr sz="900" cap="all" spc="150" baseline="0">
                <a:solidFill>
                  <a:srgbClr val="FFFFFF"/>
                </a:solidFill>
              </a:defRPr>
            </a:lvl1pPr>
          </a:lstStyle>
          <a:p>
            <a:r>
              <a:rPr lang="en-US"/>
              <a:t>Sample Footer Text</a:t>
            </a:r>
            <a:endParaRPr lang="en-US" dirty="0">
              <a:solidFill>
                <a:srgbClr val="FFFFFF"/>
              </a:solidFill>
            </a:endParaRP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11190806" y="6324600"/>
            <a:ext cx="799078" cy="365125"/>
          </a:xfrm>
          <a:prstGeom prst="rect">
            <a:avLst/>
          </a:prstGeom>
        </p:spPr>
        <p:txBody>
          <a:bodyPr vert="horz" lIns="91440" tIns="45720" rIns="91440" bIns="45720" rtlCol="0" anchor="ctr"/>
          <a:lstStyle>
            <a:lvl1pPr algn="ctr">
              <a:defRPr sz="900" cap="all" spc="150" baseline="0">
                <a:solidFill>
                  <a:srgbClr val="FFFFFF"/>
                </a:solidFill>
              </a:defRPr>
            </a:lvl1pPr>
          </a:lstStyle>
          <a:p>
            <a:fld id="{11A71338-8BA2-4C79-A6C5-5A8E30081D0C}" type="slidenum">
              <a:rPr lang="en-US" smtClean="0"/>
              <a:pPr/>
              <a:t>‹#›</a:t>
            </a:fld>
            <a:endParaRPr lang="en-US" dirty="0"/>
          </a:p>
        </p:txBody>
      </p:sp>
      <p:sp>
        <p:nvSpPr>
          <p:cNvPr id="77" name="Freeform: Shape 76">
            <a:extLst>
              <a:ext uri="{FF2B5EF4-FFF2-40B4-BE49-F238E27FC236}">
                <a16:creationId xmlns:a16="http://schemas.microsoft.com/office/drawing/2014/main" id="{0A253F60-DE40-4508-A37A-61331DF1DD5D}"/>
              </a:ext>
            </a:extLst>
          </p:cNvPr>
          <p:cNvSpPr/>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Tree>
    <p:extLst>
      <p:ext uri="{BB962C8B-B14F-4D97-AF65-F5344CB8AC3E}">
        <p14:creationId xmlns:p14="http://schemas.microsoft.com/office/powerpoint/2010/main" val="4277318979"/>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1" r:id="rId7"/>
    <p:sldLayoutId id="2147483702" r:id="rId8"/>
    <p:sldLayoutId id="2147483703" r:id="rId9"/>
    <p:sldLayoutId id="2147483704" r:id="rId10"/>
    <p:sldLayoutId id="2147483706" r:id="rId11"/>
  </p:sldLayoutIdLst>
  <p:hf sldNum="0" hdr="0" ftr="0" dt="0"/>
  <p:txStyles>
    <p:titleStyle>
      <a:lvl1pPr algn="l" defTabSz="914400" rtl="0" eaLnBrk="1" latinLnBrk="0" hangingPunct="1">
        <a:lnSpc>
          <a:spcPct val="90000"/>
        </a:lnSpc>
        <a:spcBef>
          <a:spcPct val="0"/>
        </a:spcBef>
        <a:buNone/>
        <a:defRPr sz="4400" kern="1200">
          <a:solidFill>
            <a:srgbClr val="FFFFFF"/>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bg1"/>
        </a:buClr>
        <a:buSzPct val="75000"/>
        <a:buFont typeface="Arial" panose="020B0604020202020204" pitchFamily="34" charset="0"/>
        <a:buChar char="•"/>
        <a:defRPr sz="2800" kern="1200">
          <a:solidFill>
            <a:srgbClr val="FFFFFF"/>
          </a:solidFill>
          <a:latin typeface="+mn-lt"/>
          <a:ea typeface="+mn-ea"/>
          <a:cs typeface="+mn-cs"/>
        </a:defRPr>
      </a:lvl1pPr>
      <a:lvl2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2400" kern="1200">
          <a:solidFill>
            <a:srgbClr val="FFFFFF"/>
          </a:solidFill>
          <a:latin typeface="+mn-lt"/>
          <a:ea typeface="+mn-ea"/>
          <a:cs typeface="+mn-cs"/>
        </a:defRPr>
      </a:lvl2pPr>
      <a:lvl3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2000" kern="1200">
          <a:solidFill>
            <a:srgbClr val="FFFFFF"/>
          </a:solidFill>
          <a:latin typeface="+mn-lt"/>
          <a:ea typeface="+mn-ea"/>
          <a:cs typeface="+mn-cs"/>
        </a:defRPr>
      </a:lvl3pPr>
      <a:lvl4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1800" kern="1200">
          <a:solidFill>
            <a:srgbClr val="FFFFFF"/>
          </a:solidFill>
          <a:latin typeface="+mn-lt"/>
          <a:ea typeface="+mn-ea"/>
          <a:cs typeface="+mn-cs"/>
        </a:defRPr>
      </a:lvl4pPr>
      <a:lvl5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18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3" name="Rectangle 72">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5" name="Flowchart: Document 74">
            <a:extLst>
              <a:ext uri="{FF2B5EF4-FFF2-40B4-BE49-F238E27FC236}">
                <a16:creationId xmlns:a16="http://schemas.microsoft.com/office/drawing/2014/main" id="{41FB6F01-9581-4ED4-833E-048E9F3C8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562104" y="1562107"/>
            <a:ext cx="6858000" cy="3733791"/>
          </a:xfrm>
          <a:prstGeom prst="flowChartDocument">
            <a:avLst/>
          </a:prstGeom>
          <a:solidFill>
            <a:schemeClr val="accent5">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77" name="Right Triangle 76">
            <a:extLst>
              <a:ext uri="{FF2B5EF4-FFF2-40B4-BE49-F238E27FC236}">
                <a16:creationId xmlns:a16="http://schemas.microsoft.com/office/drawing/2014/main" id="{94D786EB-944C-47D5-B631-899F4029B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7391214" y="-284145"/>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 name="Group 78">
            <a:extLst>
              <a:ext uri="{FF2B5EF4-FFF2-40B4-BE49-F238E27FC236}">
                <a16:creationId xmlns:a16="http://schemas.microsoft.com/office/drawing/2014/main" id="{91108A0F-8C78-4294-B028-9F09581FC0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80" name="Straight Connector 79">
              <a:extLst>
                <a:ext uri="{FF2B5EF4-FFF2-40B4-BE49-F238E27FC236}">
                  <a16:creationId xmlns:a16="http://schemas.microsoft.com/office/drawing/2014/main" id="{313489AA-CF3C-45B5-9A6B-D686CDD1DD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7ABF1CE3-37BC-462F-BC4B-5EF9C8287D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121847A4-7B07-4976-81EF-E68ABFC4FB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9F3EBBA6-8771-481B-BACA-142F0C8053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DF58D94E-BB4B-436D-8172-0F5737BEEA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4F75AA9A-4678-41CB-AEFA-13C324B847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6C95E447-C172-476B-98BE-453E4049FB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1F3BD247-696E-47F7-964F-89A5823D11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5E31E4B8-694B-447A-AA13-36B0A4EEC9F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88321B73-1AE7-4FA0-90EB-4E969A095D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E15F8082-1C6D-496D-937D-964948B109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1B84AF1D-3604-4213-B891-4880C86F6E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C3631262-5E4E-4A33-9D72-17996A538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9A4C49C9-CD9F-417C-A832-DD9D6F9C4B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9A3BBBFA-B462-4340-82C8-3EE5CCFB10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4A7D3C2E-F100-49BC-9F4E-DFB50B2F9F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E46D4A85-2FF9-491B-BBF7-4D83EB8881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8F6747A-BC05-4E83-8FE8-976BBCE305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4C1FEEA0-B31C-4DD8-9CC4-DAE0655780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BA783C12-3D0A-495D-B461-9D1FCC415A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9AD7D205-DA43-40B9-82B4-D570FB270F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FDD4F5FF-D993-454E-AB84-8634B9E53F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EF64AEBB-D378-4CCE-9266-B45FC822EB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22217ABD-7AF1-44DF-9243-75E5C9792A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D885E59-AA75-4026-972E-4DEE1AB599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6AB41BAB-F8B8-402D-BC3D-82F73208A3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F67CC234-9EF0-4613-9013-F7F9AEC49E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032D8DE3-B3FD-47EC-B6D3-90CE4F037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A4218772-C699-478C-9D44-9459ABA4CA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79419B10-DCC7-AD8D-7B84-F93003E52A56}"/>
              </a:ext>
            </a:extLst>
          </p:cNvPr>
          <p:cNvSpPr>
            <a:spLocks noGrp="1"/>
          </p:cNvSpPr>
          <p:nvPr>
            <p:ph type="ctrTitle"/>
          </p:nvPr>
        </p:nvSpPr>
        <p:spPr>
          <a:xfrm>
            <a:off x="5555774" y="2397915"/>
            <a:ext cx="6202455" cy="2616791"/>
          </a:xfrm>
        </p:spPr>
        <p:txBody>
          <a:bodyPr anchor="t">
            <a:normAutofit/>
          </a:bodyPr>
          <a:lstStyle/>
          <a:p>
            <a:r>
              <a:rPr lang="en-US" dirty="0">
                <a:solidFill>
                  <a:schemeClr val="tx1"/>
                </a:solidFill>
                <a:latin typeface="Broadway" panose="04040905080B02020502" pitchFamily="82" charset="0"/>
                <a:cs typeface="BrowalliaUPC" panose="020B0502040204020203" pitchFamily="34" charset="-34"/>
              </a:rPr>
              <a:t>FtM</a:t>
            </a:r>
            <a:br>
              <a:rPr lang="en-US" dirty="0">
                <a:solidFill>
                  <a:schemeClr val="tx1"/>
                </a:solidFill>
                <a:latin typeface="Broadway" panose="04040905080B02020502" pitchFamily="82" charset="0"/>
                <a:cs typeface="BrowalliaUPC" panose="020B0502040204020203" pitchFamily="34" charset="-34"/>
              </a:rPr>
            </a:br>
            <a:r>
              <a:rPr lang="en-US" dirty="0">
                <a:solidFill>
                  <a:schemeClr val="tx1"/>
                </a:solidFill>
                <a:latin typeface="Broadway" panose="04040905080B02020502" pitchFamily="82" charset="0"/>
                <a:cs typeface="BrowalliaUPC" panose="020B0502040204020203" pitchFamily="34" charset="-34"/>
              </a:rPr>
              <a:t>Bottom</a:t>
            </a:r>
            <a:br>
              <a:rPr lang="en-US" dirty="0">
                <a:solidFill>
                  <a:schemeClr val="tx1"/>
                </a:solidFill>
                <a:latin typeface="Broadway" panose="04040905080B02020502" pitchFamily="82" charset="0"/>
                <a:cs typeface="BrowalliaUPC" panose="020B0502040204020203" pitchFamily="34" charset="-34"/>
              </a:rPr>
            </a:br>
            <a:r>
              <a:rPr lang="en-US" dirty="0">
                <a:solidFill>
                  <a:schemeClr val="tx1"/>
                </a:solidFill>
                <a:latin typeface="Broadway" panose="04040905080B02020502" pitchFamily="82" charset="0"/>
                <a:cs typeface="BrowalliaUPC" panose="020B0502040204020203" pitchFamily="34" charset="-34"/>
              </a:rPr>
              <a:t>Surgery</a:t>
            </a:r>
          </a:p>
        </p:txBody>
      </p:sp>
      <p:sp>
        <p:nvSpPr>
          <p:cNvPr id="3" name="Subtitle 2">
            <a:extLst>
              <a:ext uri="{FF2B5EF4-FFF2-40B4-BE49-F238E27FC236}">
                <a16:creationId xmlns:a16="http://schemas.microsoft.com/office/drawing/2014/main" id="{2CA09AF0-909C-4833-5C00-7977CB3DC9BA}"/>
              </a:ext>
            </a:extLst>
          </p:cNvPr>
          <p:cNvSpPr>
            <a:spLocks noGrp="1"/>
          </p:cNvSpPr>
          <p:nvPr>
            <p:ph type="subTitle" idx="1"/>
          </p:nvPr>
        </p:nvSpPr>
        <p:spPr>
          <a:xfrm>
            <a:off x="6630161" y="5915332"/>
            <a:ext cx="4556185" cy="768386"/>
          </a:xfrm>
        </p:spPr>
        <p:txBody>
          <a:bodyPr anchor="b">
            <a:normAutofit/>
          </a:bodyPr>
          <a:lstStyle/>
          <a:p>
            <a:pPr algn="r"/>
            <a:r>
              <a:rPr lang="en-US" b="1" dirty="0">
                <a:solidFill>
                  <a:schemeClr val="tx2"/>
                </a:solidFill>
                <a:latin typeface="Bradley Hand ITC" panose="03070402050302030203" pitchFamily="66" charset="0"/>
              </a:rPr>
              <a:t>Chase Smith</a:t>
            </a:r>
          </a:p>
        </p:txBody>
      </p:sp>
      <p:pic>
        <p:nvPicPr>
          <p:cNvPr id="9" name="Graphic 8" descr="Eggplant outline">
            <a:extLst>
              <a:ext uri="{FF2B5EF4-FFF2-40B4-BE49-F238E27FC236}">
                <a16:creationId xmlns:a16="http://schemas.microsoft.com/office/drawing/2014/main" id="{E28483A8-6F19-1D5D-6DC3-97F4982D663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8069" y="309747"/>
            <a:ext cx="5810316" cy="5810316"/>
          </a:xfrm>
          <a:prstGeom prst="rect">
            <a:avLst/>
          </a:prstGeom>
        </p:spPr>
      </p:pic>
    </p:spTree>
    <p:extLst>
      <p:ext uri="{BB962C8B-B14F-4D97-AF65-F5344CB8AC3E}">
        <p14:creationId xmlns:p14="http://schemas.microsoft.com/office/powerpoint/2010/main" val="1628840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9" name="Rectangle 148">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51" name="Group 150">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52" name="Straight Connector 151">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82" name="Freeform: Shape 181">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184" name="Freeform: Shape 183">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186" name="Rectangle 185">
            <a:extLst>
              <a:ext uri="{FF2B5EF4-FFF2-40B4-BE49-F238E27FC236}">
                <a16:creationId xmlns:a16="http://schemas.microsoft.com/office/drawing/2014/main" id="{3BBF3378-C49E-4B97-A883-6393FBF18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88" name="Group 187">
            <a:extLst>
              <a:ext uri="{FF2B5EF4-FFF2-40B4-BE49-F238E27FC236}">
                <a16:creationId xmlns:a16="http://schemas.microsoft.com/office/drawing/2014/main" id="{DA3D4001-286E-4CB2-B293-3058BDDC82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9" name="Straight Connector 188">
              <a:extLst>
                <a:ext uri="{FF2B5EF4-FFF2-40B4-BE49-F238E27FC236}">
                  <a16:creationId xmlns:a16="http://schemas.microsoft.com/office/drawing/2014/main" id="{F81F6D9A-C297-4D43-A56B-E097477E91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BBD5299F-3CBD-431D-A276-1F6EBDE639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0579A460-D36C-4808-99FD-224968EC8D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4FACC58E-31A5-41E4-BCE1-9A0FF26F19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43EE866F-1BA5-4009-983D-0A270F2651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1E7DADAE-DB0C-47E3-AE16-C7B09A326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EAB89127-DBEE-47FB-951F-C4FEBC41E9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368F6061-E9B4-4C8B-B421-CB81EF37158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54F431D3-EEE6-4416-BA2B-7B8942561C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C3A1230D-F162-470F-B26A-44F48789FC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1128856B-8BFD-40E1-993B-93F4DDEEC0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0AD4C0C2-878C-4A6F-998A-CDDC31ACDB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7EE0349E-7D03-4F4E-BCAA-D6BAC3E057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FD4A5BD7-7EA2-4F4A-A88B-240C626054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A5DE89C9-D993-4FE5-9E60-4816CB1A6F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3574CA6C-639F-41A6-AED3-15C0E0E1B63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B3864BFB-5F88-4311-A2A0-12D067F91E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09B3E436-97A2-4763-9E55-2C470DF17D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8462A8CC-9918-4941-9B4A-36FB3F85313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B0671973-544E-4370-8DB9-174DAB82F9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B5505BD9-45DD-4763-90CB-FB9DB06615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3022B701-1894-49C5-A67C-6B8377C7C5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90501CD9-45DC-4009-A410-08DB27A874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00BD35CA-BF52-4F44-B789-E3B98042D8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25AED4B0-30B1-4E36-86A4-42C2A91810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DA1A0260-34D8-4474-8C33-ED80F83092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FDCCA183-C630-4855-8BD6-0E4EEE59FCE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843E8B9F-C809-423A-ADAA-80CE5C0711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2621EBC9-CEB1-4BA5-82D6-9944A3C123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19" name="Freeform: Shape 218">
            <a:extLst>
              <a:ext uri="{FF2B5EF4-FFF2-40B4-BE49-F238E27FC236}">
                <a16:creationId xmlns:a16="http://schemas.microsoft.com/office/drawing/2014/main" id="{EB68BB96-3C54-47CE-A559-16FC5968E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221" name="Group 220">
            <a:extLst>
              <a:ext uri="{FF2B5EF4-FFF2-40B4-BE49-F238E27FC236}">
                <a16:creationId xmlns:a16="http://schemas.microsoft.com/office/drawing/2014/main" id="{BDDD9304-3AB6-4BE9-833E-9C1B3EC421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22" name="Straight Connector 221">
              <a:extLst>
                <a:ext uri="{FF2B5EF4-FFF2-40B4-BE49-F238E27FC236}">
                  <a16:creationId xmlns:a16="http://schemas.microsoft.com/office/drawing/2014/main" id="{C7756000-2285-4D38-AD2B-91F47CF8B5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2F7A36A8-4BBE-49D8-94DA-606561AC09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961EE45E-0342-4F26-8CD3-85CDDF7E5A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89C5DC0E-03C0-4CEB-AD10-3A3C999948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2E1CE081-E685-46D4-BAF7-54C65BD823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5486C88F-30DD-46C8-9B05-F885D4EB07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290BAD11-B30B-49DE-A566-E21BCDDCFA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31F821CC-6C37-4415-8DA6-EF6B42D87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C9ECD1FB-7FE8-477E-8E90-648AE4E932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381C9DD8-7FF3-44E6-9887-1CE07DBD95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654D87AF-08CE-4125-AF4B-8C8A9D340B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F3C9C908-1A58-4E28-969E-48E9BA61BB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3530AEF7-35DB-44E3-93EB-B3F0FBA9E5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6108D15E-72F2-45D7-9050-8322CB1F84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CC764F43-FB23-49CB-B2CA-ACFBFB412A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64C60457-68FC-4E1F-9ABB-E79094AEB1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22C915FB-0611-4283-8EC1-88510A69FC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CF80AC6-E542-456F-BEE8-E9CF46AC21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9EC6EED6-01FF-4941-A4AB-224D26EE11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F8D16FF7-D5D7-4A97-BB5E-A069EF13A4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D703DF22-27D8-481B-95B5-A4A7A62066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1F7256DA-C9DD-498F-A3B4-789819FE4C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EBEBA9FF-8036-4656-B1F1-87953464DC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575DABD2-EA79-4547-AFC6-53720AB60E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3060E1B5-52C7-4314-98B0-3AE8A0B630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033D416E-D8B5-4097-B7F0-1BA0357D36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A5862DFC-3406-4DC9-AA41-0CE64748AF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3C908427-368C-4792-A5E5-313F77FF28C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88CB189E-908B-495D-B023-05D3D2C1B4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252" name="Rectangle 251">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4" name="Rectangle 253">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6" name="Right Triangle 255">
            <a:extLst>
              <a:ext uri="{FF2B5EF4-FFF2-40B4-BE49-F238E27FC236}">
                <a16:creationId xmlns:a16="http://schemas.microsoft.com/office/drawing/2014/main" id="{94D786EB-944C-47D5-B631-899F4029B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Flowchart: Document 257">
            <a:extLst>
              <a:ext uri="{FF2B5EF4-FFF2-40B4-BE49-F238E27FC236}">
                <a16:creationId xmlns:a16="http://schemas.microsoft.com/office/drawing/2014/main" id="{41FB6F01-9581-4ED4-833E-048E9F3C8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96105" y="1562107"/>
            <a:ext cx="6858000" cy="3733791"/>
          </a:xfrm>
          <a:prstGeom prst="flowChartDocument">
            <a:avLst/>
          </a:prstGeom>
          <a:solidFill>
            <a:schemeClr val="accent5">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grpSp>
        <p:nvGrpSpPr>
          <p:cNvPr id="260" name="Group 259">
            <a:extLst>
              <a:ext uri="{FF2B5EF4-FFF2-40B4-BE49-F238E27FC236}">
                <a16:creationId xmlns:a16="http://schemas.microsoft.com/office/drawing/2014/main" id="{91108A0F-8C78-4294-B028-9F09581FC0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61" name="Straight Connector 260">
              <a:extLst>
                <a:ext uri="{FF2B5EF4-FFF2-40B4-BE49-F238E27FC236}">
                  <a16:creationId xmlns:a16="http://schemas.microsoft.com/office/drawing/2014/main" id="{313489AA-CF3C-45B5-9A6B-D686CDD1DD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7ABF1CE3-37BC-462F-BC4B-5EF9C8287D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121847A4-7B07-4976-81EF-E68ABFC4FB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9F3EBBA6-8771-481B-BACA-142F0C8053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DF58D94E-BB4B-436D-8172-0F5737BEEA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4F75AA9A-4678-41CB-AEFA-13C324B847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6C95E447-C172-476B-98BE-453E4049FB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1F3BD247-696E-47F7-964F-89A5823D11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5E31E4B8-694B-447A-AA13-36B0A4EEC9F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88321B73-1AE7-4FA0-90EB-4E969A095D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E15F8082-1C6D-496D-937D-964948B109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1B84AF1D-3604-4213-B891-4880C86F6E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C3631262-5E4E-4A33-9D72-17996A538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9A4C49C9-CD9F-417C-A832-DD9D6F9C4B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9A3BBBFA-B462-4340-82C8-3EE5CCFB10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4A7D3C2E-F100-49BC-9F4E-DFB50B2F9F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E46D4A85-2FF9-491B-BBF7-4D83EB8881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B8F6747A-BC05-4E83-8FE8-976BBCE305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4C1FEEA0-B31C-4DD8-9CC4-DAE0655780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BA783C12-3D0A-495D-B461-9D1FCC415A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9AD7D205-DA43-40B9-82B4-D570FB270F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FDD4F5FF-D993-454E-AB84-8634B9E53F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EF64AEBB-D378-4CCE-9266-B45FC822EB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22217ABD-7AF1-44DF-9243-75E5C9792A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0D885E59-AA75-4026-972E-4DEE1AB599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6AB41BAB-F8B8-402D-BC3D-82F73208A3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F67CC234-9EF0-4613-9013-F7F9AEC49E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032D8DE3-B3FD-47EC-B6D3-90CE4F037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A4218772-C699-478C-9D44-9459ABA4CA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62836A9-51A1-B3BC-7306-E160E271664B}"/>
              </a:ext>
            </a:extLst>
          </p:cNvPr>
          <p:cNvSpPr>
            <a:spLocks noGrp="1"/>
          </p:cNvSpPr>
          <p:nvPr>
            <p:ph type="title"/>
          </p:nvPr>
        </p:nvSpPr>
        <p:spPr>
          <a:xfrm>
            <a:off x="806912" y="2228763"/>
            <a:ext cx="6754230" cy="2702690"/>
          </a:xfrm>
        </p:spPr>
        <p:txBody>
          <a:bodyPr vert="horz" lIns="91440" tIns="45720" rIns="91440" bIns="45720" rtlCol="0" anchor="t">
            <a:normAutofit/>
          </a:bodyPr>
          <a:lstStyle/>
          <a:p>
            <a:r>
              <a:rPr lang="en-US" sz="3800" dirty="0">
                <a:solidFill>
                  <a:schemeClr val="tx2"/>
                </a:solidFill>
                <a:latin typeface="Broadway" panose="04040905080B02020502" pitchFamily="82" charset="0"/>
              </a:rPr>
              <a:t>Bottom Surgery Options</a:t>
            </a:r>
            <a:br>
              <a:rPr lang="en-US" sz="3800" dirty="0">
                <a:solidFill>
                  <a:schemeClr val="tx2"/>
                </a:solidFill>
                <a:latin typeface="Broadway" panose="04040905080B02020502" pitchFamily="82" charset="0"/>
              </a:rPr>
            </a:br>
            <a:br>
              <a:rPr lang="en-US" sz="3800" dirty="0">
                <a:solidFill>
                  <a:schemeClr val="tx2"/>
                </a:solidFill>
                <a:latin typeface="Broadway" panose="04040905080B02020502" pitchFamily="82" charset="0"/>
              </a:rPr>
            </a:br>
            <a:r>
              <a:rPr lang="en-US" sz="3800" dirty="0">
                <a:solidFill>
                  <a:schemeClr val="tx2"/>
                </a:solidFill>
                <a:latin typeface="Broadway" panose="04040905080B02020502" pitchFamily="82" charset="0"/>
              </a:rPr>
              <a:t>: Metoidioplasty</a:t>
            </a:r>
            <a:br>
              <a:rPr lang="en-US" sz="3800" dirty="0">
                <a:solidFill>
                  <a:schemeClr val="tx2"/>
                </a:solidFill>
                <a:latin typeface="Broadway" panose="04040905080B02020502" pitchFamily="82" charset="0"/>
              </a:rPr>
            </a:br>
            <a:r>
              <a:rPr lang="en-US" sz="3800" dirty="0">
                <a:solidFill>
                  <a:schemeClr val="tx2"/>
                </a:solidFill>
                <a:latin typeface="Broadway" panose="04040905080B02020502" pitchFamily="82" charset="0"/>
              </a:rPr>
              <a:t>: Phalloplasty</a:t>
            </a:r>
          </a:p>
        </p:txBody>
      </p:sp>
      <p:pic>
        <p:nvPicPr>
          <p:cNvPr id="5" name="Graphic 4" descr="Eggplant outline">
            <a:extLst>
              <a:ext uri="{FF2B5EF4-FFF2-40B4-BE49-F238E27FC236}">
                <a16:creationId xmlns:a16="http://schemas.microsoft.com/office/drawing/2014/main" id="{02851BAC-B740-2E8E-8C3A-A4287DAB2D4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89157" y="301459"/>
            <a:ext cx="5810316" cy="5810316"/>
          </a:xfrm>
          <a:prstGeom prst="rect">
            <a:avLst/>
          </a:prstGeom>
        </p:spPr>
      </p:pic>
    </p:spTree>
    <p:extLst>
      <p:ext uri="{BB962C8B-B14F-4D97-AF65-F5344CB8AC3E}">
        <p14:creationId xmlns:p14="http://schemas.microsoft.com/office/powerpoint/2010/main" val="1112536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9" name="Rectangle 148">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51" name="Group 150">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52" name="Straight Connector 151">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82" name="Freeform: Shape 181">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184" name="Freeform: Shape 183">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grpSp>
        <p:nvGrpSpPr>
          <p:cNvPr id="186" name="Group 185">
            <a:extLst>
              <a:ext uri="{FF2B5EF4-FFF2-40B4-BE49-F238E27FC236}">
                <a16:creationId xmlns:a16="http://schemas.microsoft.com/office/drawing/2014/main" id="{CFB42397-759B-4110-90F9-11A099A04F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7" name="Straight Connector 186">
              <a:extLst>
                <a:ext uri="{FF2B5EF4-FFF2-40B4-BE49-F238E27FC236}">
                  <a16:creationId xmlns:a16="http://schemas.microsoft.com/office/drawing/2014/main" id="{7CE16B93-748F-4AF3-90C6-D3EE861E78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A1F2252F-DB74-4990-8E43-3B46EB31A8F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0BBB0339-E325-46BB-A951-96F1A4651B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121A6F6B-EBF5-41B9-BDDB-AF519B8AD4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A2CB88A6-ABF0-4981-8112-89F17060AF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5207B5CF-3BA7-46DE-A98B-C46A77F219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9DE055E6-5758-4FD1-A969-1AB1F47EE5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15B9E002-9254-431A-BEE3-BC744C6D41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85BB4EB4-8685-4464-8EAE-D44D7770B6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B3239F69-CDD7-49E2-9C2E-B56A6D009A3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A6C507C8-734D-457D-A4EA-3C1F17BC8C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9139D922-20CB-41E9-B69E-FA643C51A3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5FE3C40B-0A70-4224-BC24-365327DC6C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422999B0-1AA0-4D8B-BB3E-1BEAD972B8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9737CB6-048C-4FD9-9663-0D214A0A3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2F1A2328-0FD2-449E-A066-56A7D096AB1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63212297-7D47-455C-B574-D4A450A6B9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4F88725D-F086-42CF-A0A4-F335D03F9E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0EE97B27-B4E2-45AF-ACC9-5EC22DB7A8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8FADBC7B-7D04-4E57-9B78-3FC78B9030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CCD44BB5-3236-443E-BDD8-7E145E32D6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385E742B-9320-4785-A94F-2CAE2855CC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8A42F567-7F15-4D7B-8F9C-5F8F6B2832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69DAD4DF-0FE8-401C-AE04-738B80B258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2101394A-2A38-4F45-B5B6-A025C4B43F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79D4873B-257C-4327-907C-0829469214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D5350388-C37B-41E0-8172-2F7D79DBBA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1DA0A053-52F2-4D51-BEB7-31B0A3CA04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B23551FA-C6B2-4251-A24C-021D7B64EA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17" name="Group 216">
            <a:extLst>
              <a:ext uri="{FF2B5EF4-FFF2-40B4-BE49-F238E27FC236}">
                <a16:creationId xmlns:a16="http://schemas.microsoft.com/office/drawing/2014/main" id="{9A50F0F9-04C8-47E4-AF66-B3CAF8C819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18" name="Straight Connector 217">
              <a:extLst>
                <a:ext uri="{FF2B5EF4-FFF2-40B4-BE49-F238E27FC236}">
                  <a16:creationId xmlns:a16="http://schemas.microsoft.com/office/drawing/2014/main" id="{2017C593-7166-4110-8447-086A8A2DB9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0792CE38-231D-4EFB-BD1C-B0DFC4714A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37902244-3120-4F1E-BCA7-C414F8CA57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6C2A9BEC-6FBD-4C4E-9D8F-6797108601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CD05CAB2-3C3D-4649-A904-7115E0A40D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479ECC96-BB36-4A8A-ACFC-0CDAC9A327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D6C3BBC2-CEC2-44E9-B82B-34488E7E33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373074D9-0CF2-46DC-8D7A-871B6FE419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D573F54A-11A1-4A06-8130-294B4D5CEE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72F69BFB-91DF-4F4E-BE91-2D6805CD68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4BA93DEE-828E-4AC5-A89A-B3FCC1689A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2043F28B-A5B8-4573-89CC-A68E27A72E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A41EDE26-6F99-4FF5-A50B-255FEF1CAC1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DC69229A-861A-4B33-A690-B89F20F21A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A1FF5E2F-2AD1-485A-8981-8905C2357C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82E9781F-DF28-41A8-8A6B-7DC5409F9E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CDF5C52-5A30-4182-9FF7-118DB1BB64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FC8008CF-A1BC-4A0E-B9A2-05FB501EBD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DF1A43F-5E26-4631-8775-BC3BACEB16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08A5A284-AA4F-43C1-84B9-947642136B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5B3BE54E-1FBA-4E64-982C-9CA2C0C484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7E7BA94A-1A8A-45C6-9B8F-AFEC955F1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55C6D3A0-6B84-4021-87FB-3179A711BB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DA87903E-EEC8-47F4-8730-06C5FD14BC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A8A92A2B-3460-4608-B3EA-4FFEAF83B1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2B0E1020-452C-4B7F-A1D2-BA8F1B83FA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6903CF7B-6947-4932-AD73-020495EDC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8453FA51-CE2D-4B84-9F4F-3263D1BC4D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3327B132-AD8C-4732-93AA-C136586C22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248" name="Rectangle 247">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0" name="Rectangle 249">
            <a:extLst>
              <a:ext uri="{FF2B5EF4-FFF2-40B4-BE49-F238E27FC236}">
                <a16:creationId xmlns:a16="http://schemas.microsoft.com/office/drawing/2014/main" id="{39E1977A-884A-4AAF-87EA-58A265660E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2" name="Freeform: Shape 251">
            <a:extLst>
              <a:ext uri="{FF2B5EF4-FFF2-40B4-BE49-F238E27FC236}">
                <a16:creationId xmlns:a16="http://schemas.microsoft.com/office/drawing/2014/main" id="{FAD45405-D2A4-4FD5-905C-3EC7902D5A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25" y="-1"/>
            <a:ext cx="1900796" cy="1487973"/>
          </a:xfrm>
          <a:custGeom>
            <a:avLst/>
            <a:gdLst>
              <a:gd name="connsiteX0" fmla="*/ 972945 w 1900796"/>
              <a:gd name="connsiteY0" fmla="*/ 0 h 1487973"/>
              <a:gd name="connsiteX1" fmla="*/ 1900796 w 1900796"/>
              <a:gd name="connsiteY1" fmla="*/ 0 h 1487973"/>
              <a:gd name="connsiteX2" fmla="*/ 1892752 w 1900796"/>
              <a:gd name="connsiteY2" fmla="*/ 21978 h 1487973"/>
              <a:gd name="connsiteX3" fmla="*/ 129456 w 1900796"/>
              <a:gd name="connsiteY3" fmla="*/ 1468215 h 1487973"/>
              <a:gd name="connsiteX4" fmla="*/ 0 w 1900796"/>
              <a:gd name="connsiteY4" fmla="*/ 1487973 h 1487973"/>
              <a:gd name="connsiteX5" fmla="*/ 0 w 1900796"/>
              <a:gd name="connsiteY5" fmla="*/ 656709 h 1487973"/>
              <a:gd name="connsiteX6" fmla="*/ 120652 w 1900796"/>
              <a:gd name="connsiteY6" fmla="*/ 625686 h 1487973"/>
              <a:gd name="connsiteX7" fmla="*/ 893935 w 1900796"/>
              <a:gd name="connsiteY7" fmla="*/ 105659 h 1487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0796" h="1487973">
                <a:moveTo>
                  <a:pt x="972945" y="0"/>
                </a:moveTo>
                <a:lnTo>
                  <a:pt x="1900796" y="0"/>
                </a:lnTo>
                <a:lnTo>
                  <a:pt x="1892752" y="21978"/>
                </a:lnTo>
                <a:cubicBezTo>
                  <a:pt x="1582882" y="754592"/>
                  <a:pt x="926716" y="1305072"/>
                  <a:pt x="129456" y="1468215"/>
                </a:cubicBezTo>
                <a:lnTo>
                  <a:pt x="0" y="1487973"/>
                </a:lnTo>
                <a:lnTo>
                  <a:pt x="0" y="656709"/>
                </a:lnTo>
                <a:lnTo>
                  <a:pt x="120652" y="625686"/>
                </a:lnTo>
                <a:cubicBezTo>
                  <a:pt x="426975" y="530410"/>
                  <a:pt x="694570" y="347233"/>
                  <a:pt x="893935" y="105659"/>
                </a:cubicBezTo>
                <a:close/>
              </a:path>
            </a:pathLst>
          </a:custGeom>
          <a:solidFill>
            <a:schemeClr val="accent3">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4" name="Right Triangle 253">
            <a:extLst>
              <a:ext uri="{FF2B5EF4-FFF2-40B4-BE49-F238E27FC236}">
                <a16:creationId xmlns:a16="http://schemas.microsoft.com/office/drawing/2014/main" id="{DC2EB0AE-8020-468E-A6FE-E44AC4366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5270" y="2971614"/>
            <a:ext cx="568289" cy="568289"/>
          </a:xfrm>
          <a:prstGeom prst="r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Freeform: Shape 255">
            <a:extLst>
              <a:ext uri="{FF2B5EF4-FFF2-40B4-BE49-F238E27FC236}">
                <a16:creationId xmlns:a16="http://schemas.microsoft.com/office/drawing/2014/main" id="{85A9662C-1F8F-45C3-99EB-B86256F4B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78446" y="4912946"/>
            <a:ext cx="2010507" cy="1945055"/>
          </a:xfrm>
          <a:custGeom>
            <a:avLst/>
            <a:gdLst>
              <a:gd name="connsiteX0" fmla="*/ 2010507 w 2010507"/>
              <a:gd name="connsiteY0" fmla="*/ 0 h 1945055"/>
              <a:gd name="connsiteX1" fmla="*/ 2010507 w 2010507"/>
              <a:gd name="connsiteY1" fmla="*/ 834250 h 1945055"/>
              <a:gd name="connsiteX2" fmla="*/ 1918431 w 2010507"/>
              <a:gd name="connsiteY2" fmla="*/ 857925 h 1945055"/>
              <a:gd name="connsiteX3" fmla="*/ 846136 w 2010507"/>
              <a:gd name="connsiteY3" fmla="*/ 1930220 h 1945055"/>
              <a:gd name="connsiteX4" fmla="*/ 842322 w 2010507"/>
              <a:gd name="connsiteY4" fmla="*/ 1945055 h 1945055"/>
              <a:gd name="connsiteX5" fmla="*/ 0 w 2010507"/>
              <a:gd name="connsiteY5" fmla="*/ 1945055 h 1945055"/>
              <a:gd name="connsiteX6" fmla="*/ 3608 w 2010507"/>
              <a:gd name="connsiteY6" fmla="*/ 1921417 h 1945055"/>
              <a:gd name="connsiteX7" fmla="*/ 1909628 w 2010507"/>
              <a:gd name="connsiteY7" fmla="*/ 15396 h 1945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0507" h="1945055">
                <a:moveTo>
                  <a:pt x="2010507" y="0"/>
                </a:moveTo>
                <a:lnTo>
                  <a:pt x="2010507" y="834250"/>
                </a:lnTo>
                <a:lnTo>
                  <a:pt x="1918431" y="857925"/>
                </a:lnTo>
                <a:cubicBezTo>
                  <a:pt x="1407892" y="1016719"/>
                  <a:pt x="1004930" y="1419681"/>
                  <a:pt x="846136" y="1930220"/>
                </a:cubicBezTo>
                <a:lnTo>
                  <a:pt x="842322" y="1945055"/>
                </a:lnTo>
                <a:lnTo>
                  <a:pt x="0" y="1945055"/>
                </a:lnTo>
                <a:lnTo>
                  <a:pt x="3608" y="1921417"/>
                </a:lnTo>
                <a:cubicBezTo>
                  <a:pt x="199379" y="964705"/>
                  <a:pt x="952916" y="211168"/>
                  <a:pt x="1909628" y="15396"/>
                </a:cubicBezTo>
                <a:close/>
              </a:path>
            </a:pathLst>
          </a:custGeom>
          <a:solidFill>
            <a:schemeClr val="accent5">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58" name="Group 257">
            <a:extLst>
              <a:ext uri="{FF2B5EF4-FFF2-40B4-BE49-F238E27FC236}">
                <a16:creationId xmlns:a16="http://schemas.microsoft.com/office/drawing/2014/main" id="{F4328BEE-05E5-4848-B1DA-C64181D20F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59" name="Straight Connector 258">
              <a:extLst>
                <a:ext uri="{FF2B5EF4-FFF2-40B4-BE49-F238E27FC236}">
                  <a16:creationId xmlns:a16="http://schemas.microsoft.com/office/drawing/2014/main" id="{52601F1C-9D55-4924-9B09-7C3D8DF3BF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4355D903-BE20-44D4-89F8-A1F0F9ADE1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30650500-3FA1-4028-9231-D51BE4AA45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7E7CA03-D7C5-4B24-A6C9-E2CA0DC2CD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65C6BC46-0811-4155-9373-713C32AB37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A1EBE19C-F044-4281-8E81-3F337AD138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30CBEA2D-1724-4BA8-AC9D-2EEDAB526F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5C651D1C-1CB3-43A7-BB67-3545D33F132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BDCCFCA4-773F-45E1-8A93-7B3601C6EA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EEB1C4C6-E1B0-40FB-9458-F9EE8479F8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02D22426-5E6B-4173-82D9-58F37024091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003445B-43E6-4E2A-8F91-1835E5254D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874E0787-89E9-49E3-BF7B-6144FC1E77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2F78145B-B5A5-4E33-8A04-54A1FFABCC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3C130ADD-C530-42BE-AC4B-D6966A541D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AC6E4DA8-DF07-470C-8BCD-678809AFD4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692CE831-8230-4A6D-BCDA-55B5B01873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7489D822-DC7B-4539-9E2D-059D5774F7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3E32C019-218C-4F56-B193-877CB215BA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E41E922B-FBB4-4809-B2A6-6941101E6E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500F5CA9-BC77-4F70-8401-EC5E823FAE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A68313E0-78F9-4A69-963B-44073DCAB3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122F9E66-EE5E-46BC-A92B-676BBBF688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019F4CCC-E951-47F4-AC5A-421DD0A121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BFE008CE-2B56-4A6A-ABE8-BC890A8233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730D8997-12CB-4595-B146-2C1C20A014F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7EBB6243-C7E8-4CC0-A7D5-008C387D8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753F938B-206C-403E-AC0E-6B7C647D93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812A8332-70C4-4829-9196-DB3AE15443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62836A9-51A1-B3BC-7306-E160E271664B}"/>
              </a:ext>
            </a:extLst>
          </p:cNvPr>
          <p:cNvSpPr>
            <a:spLocks noGrp="1"/>
          </p:cNvSpPr>
          <p:nvPr>
            <p:ph type="title"/>
          </p:nvPr>
        </p:nvSpPr>
        <p:spPr>
          <a:xfrm>
            <a:off x="1524324" y="678757"/>
            <a:ext cx="8855110" cy="1587980"/>
          </a:xfrm>
        </p:spPr>
        <p:txBody>
          <a:bodyPr vert="horz" lIns="91440" tIns="45720" rIns="91440" bIns="45720" rtlCol="0" anchor="ctr">
            <a:normAutofit/>
          </a:bodyPr>
          <a:lstStyle/>
          <a:p>
            <a:r>
              <a:rPr lang="en-US" sz="5400" dirty="0">
                <a:solidFill>
                  <a:schemeClr val="tx2"/>
                </a:solidFill>
                <a:latin typeface="Broadway" panose="04040905080B02020502" pitchFamily="82" charset="0"/>
              </a:rPr>
              <a:t>Metoidioplasty “meta”</a:t>
            </a:r>
          </a:p>
        </p:txBody>
      </p:sp>
      <p:sp>
        <p:nvSpPr>
          <p:cNvPr id="3" name="TextBox 2">
            <a:extLst>
              <a:ext uri="{FF2B5EF4-FFF2-40B4-BE49-F238E27FC236}">
                <a16:creationId xmlns:a16="http://schemas.microsoft.com/office/drawing/2014/main" id="{931B2152-A853-EBD4-9481-0F5322D0082D}"/>
              </a:ext>
            </a:extLst>
          </p:cNvPr>
          <p:cNvSpPr txBox="1"/>
          <p:nvPr/>
        </p:nvSpPr>
        <p:spPr>
          <a:xfrm>
            <a:off x="1188799" y="2378242"/>
            <a:ext cx="9217833" cy="3139321"/>
          </a:xfrm>
          <a:prstGeom prst="rect">
            <a:avLst/>
          </a:prstGeom>
          <a:noFill/>
        </p:spPr>
        <p:txBody>
          <a:bodyPr wrap="square" rtlCol="0">
            <a:spAutoFit/>
          </a:bodyPr>
          <a:lstStyle/>
          <a:p>
            <a:r>
              <a:rPr lang="en-US" b="1" dirty="0">
                <a:latin typeface="Bradley Hand ITC" panose="03070402050302030203" pitchFamily="66" charset="0"/>
              </a:rPr>
              <a:t>Releasing a hormonally enlarged clitoris and covering the phallus with neighboring skin</a:t>
            </a:r>
          </a:p>
          <a:p>
            <a:endParaRPr lang="en-US" b="1" dirty="0">
              <a:latin typeface="Bradley Hand ITC" panose="03070402050302030203" pitchFamily="66" charset="0"/>
            </a:endParaRPr>
          </a:p>
          <a:p>
            <a:r>
              <a:rPr lang="en-US" b="1" dirty="0">
                <a:latin typeface="Bradley Hand ITC" panose="03070402050302030203" pitchFamily="66" charset="0"/>
              </a:rPr>
              <a:t>: average length being 4-6 cm</a:t>
            </a:r>
          </a:p>
          <a:p>
            <a:endParaRPr lang="en-US" b="1" dirty="0">
              <a:latin typeface="Bradley Hand ITC" panose="03070402050302030203" pitchFamily="66" charset="0"/>
            </a:endParaRPr>
          </a:p>
          <a:p>
            <a:endParaRPr lang="en-US" b="1" dirty="0">
              <a:latin typeface="Bradley Hand ITC" panose="03070402050302030203" pitchFamily="66" charset="0"/>
            </a:endParaRPr>
          </a:p>
          <a:p>
            <a:r>
              <a:rPr lang="en-US" b="1" u="sng" dirty="0">
                <a:latin typeface="Bradley Hand ITC" panose="03070402050302030203" pitchFamily="66" charset="0"/>
              </a:rPr>
              <a:t>Optional:</a:t>
            </a:r>
            <a:r>
              <a:rPr lang="en-US" b="1" dirty="0">
                <a:latin typeface="Bradley Hand ITC" panose="03070402050302030203" pitchFamily="66" charset="0"/>
              </a:rPr>
              <a:t> urethroplasty – lengthening the urethra to the tip of the phallus</a:t>
            </a:r>
          </a:p>
          <a:p>
            <a:r>
              <a:rPr lang="en-US" b="1" dirty="0">
                <a:latin typeface="Bradley Hand ITC" panose="03070402050302030203" pitchFamily="66" charset="0"/>
              </a:rPr>
              <a:t>                vaginectomy – removal of the vagina</a:t>
            </a:r>
          </a:p>
          <a:p>
            <a:r>
              <a:rPr lang="en-US" b="1" dirty="0">
                <a:latin typeface="Bradley Hand ITC" panose="03070402050302030203" pitchFamily="66" charset="0"/>
              </a:rPr>
              <a:t>                scrotoplasty – formation of a scrotum using native labial majora tissue</a:t>
            </a:r>
          </a:p>
          <a:p>
            <a:r>
              <a:rPr lang="en-US" b="1" dirty="0">
                <a:latin typeface="Bradley Hand ITC" panose="03070402050302030203" pitchFamily="66" charset="0"/>
              </a:rPr>
              <a:t>                testicular implants – solid silicone implants (6 months after scrotoplasty)</a:t>
            </a:r>
          </a:p>
          <a:p>
            <a:endParaRPr lang="en-US" b="1" dirty="0">
              <a:latin typeface="Bradley Hand ITC" panose="03070402050302030203" pitchFamily="66" charset="0"/>
            </a:endParaRPr>
          </a:p>
          <a:p>
            <a:endParaRPr lang="en-US" b="1" dirty="0">
              <a:latin typeface="Bradley Hand ITC" panose="03070402050302030203" pitchFamily="66" charset="0"/>
            </a:endParaRPr>
          </a:p>
        </p:txBody>
      </p:sp>
    </p:spTree>
    <p:extLst>
      <p:ext uri="{BB962C8B-B14F-4D97-AF65-F5344CB8AC3E}">
        <p14:creationId xmlns:p14="http://schemas.microsoft.com/office/powerpoint/2010/main" val="677013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9" name="Rectangle 148">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51" name="Group 150">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52" name="Straight Connector 151">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82" name="Freeform: Shape 181">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184" name="Freeform: Shape 183">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grpSp>
        <p:nvGrpSpPr>
          <p:cNvPr id="186" name="Group 185">
            <a:extLst>
              <a:ext uri="{FF2B5EF4-FFF2-40B4-BE49-F238E27FC236}">
                <a16:creationId xmlns:a16="http://schemas.microsoft.com/office/drawing/2014/main" id="{CFB42397-759B-4110-90F9-11A099A04F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7" name="Straight Connector 186">
              <a:extLst>
                <a:ext uri="{FF2B5EF4-FFF2-40B4-BE49-F238E27FC236}">
                  <a16:creationId xmlns:a16="http://schemas.microsoft.com/office/drawing/2014/main" id="{7CE16B93-748F-4AF3-90C6-D3EE861E78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A1F2252F-DB74-4990-8E43-3B46EB31A8F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0BBB0339-E325-46BB-A951-96F1A4651B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121A6F6B-EBF5-41B9-BDDB-AF519B8AD4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A2CB88A6-ABF0-4981-8112-89F17060AF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5207B5CF-3BA7-46DE-A98B-C46A77F219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9DE055E6-5758-4FD1-A969-1AB1F47EE5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15B9E002-9254-431A-BEE3-BC744C6D41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85BB4EB4-8685-4464-8EAE-D44D7770B6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B3239F69-CDD7-49E2-9C2E-B56A6D009A3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A6C507C8-734D-457D-A4EA-3C1F17BC8C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9139D922-20CB-41E9-B69E-FA643C51A3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5FE3C40B-0A70-4224-BC24-365327DC6C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422999B0-1AA0-4D8B-BB3E-1BEAD972B8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9737CB6-048C-4FD9-9663-0D214A0A3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2F1A2328-0FD2-449E-A066-56A7D096AB1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63212297-7D47-455C-B574-D4A450A6B9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4F88725D-F086-42CF-A0A4-F335D03F9E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0EE97B27-B4E2-45AF-ACC9-5EC22DB7A8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8FADBC7B-7D04-4E57-9B78-3FC78B9030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CCD44BB5-3236-443E-BDD8-7E145E32D6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385E742B-9320-4785-A94F-2CAE2855CC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8A42F567-7F15-4D7B-8F9C-5F8F6B2832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69DAD4DF-0FE8-401C-AE04-738B80B258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2101394A-2A38-4F45-B5B6-A025C4B43F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79D4873B-257C-4327-907C-0829469214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D5350388-C37B-41E0-8172-2F7D79DBBA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1DA0A053-52F2-4D51-BEB7-31B0A3CA04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B23551FA-C6B2-4251-A24C-021D7B64EA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17" name="Group 216">
            <a:extLst>
              <a:ext uri="{FF2B5EF4-FFF2-40B4-BE49-F238E27FC236}">
                <a16:creationId xmlns:a16="http://schemas.microsoft.com/office/drawing/2014/main" id="{9A50F0F9-04C8-47E4-AF66-B3CAF8C819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18" name="Straight Connector 217">
              <a:extLst>
                <a:ext uri="{FF2B5EF4-FFF2-40B4-BE49-F238E27FC236}">
                  <a16:creationId xmlns:a16="http://schemas.microsoft.com/office/drawing/2014/main" id="{2017C593-7166-4110-8447-086A8A2DB9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0792CE38-231D-4EFB-BD1C-B0DFC4714A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37902244-3120-4F1E-BCA7-C414F8CA57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6C2A9BEC-6FBD-4C4E-9D8F-6797108601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CD05CAB2-3C3D-4649-A904-7115E0A40D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479ECC96-BB36-4A8A-ACFC-0CDAC9A327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D6C3BBC2-CEC2-44E9-B82B-34488E7E33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373074D9-0CF2-46DC-8D7A-871B6FE419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D573F54A-11A1-4A06-8130-294B4D5CEE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72F69BFB-91DF-4F4E-BE91-2D6805CD68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4BA93DEE-828E-4AC5-A89A-B3FCC1689A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2043F28B-A5B8-4573-89CC-A68E27A72E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A41EDE26-6F99-4FF5-A50B-255FEF1CAC1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DC69229A-861A-4B33-A690-B89F20F21A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A1FF5E2F-2AD1-485A-8981-8905C2357C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82E9781F-DF28-41A8-8A6B-7DC5409F9E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CDF5C52-5A30-4182-9FF7-118DB1BB64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FC8008CF-A1BC-4A0E-B9A2-05FB501EBD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DF1A43F-5E26-4631-8775-BC3BACEB16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08A5A284-AA4F-43C1-84B9-947642136B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5B3BE54E-1FBA-4E64-982C-9CA2C0C484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7E7BA94A-1A8A-45C6-9B8F-AFEC955F1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55C6D3A0-6B84-4021-87FB-3179A711BB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DA87903E-EEC8-47F4-8730-06C5FD14BC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A8A92A2B-3460-4608-B3EA-4FFEAF83B1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2B0E1020-452C-4B7F-A1D2-BA8F1B83FA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6903CF7B-6947-4932-AD73-020495EDC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8453FA51-CE2D-4B84-9F4F-3263D1BC4D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3327B132-AD8C-4732-93AA-C136586C22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248" name="Rectangle 247">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0" name="Rectangle 249">
            <a:extLst>
              <a:ext uri="{FF2B5EF4-FFF2-40B4-BE49-F238E27FC236}">
                <a16:creationId xmlns:a16="http://schemas.microsoft.com/office/drawing/2014/main" id="{39E1977A-884A-4AAF-87EA-58A265660E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2" name="Freeform: Shape 251">
            <a:extLst>
              <a:ext uri="{FF2B5EF4-FFF2-40B4-BE49-F238E27FC236}">
                <a16:creationId xmlns:a16="http://schemas.microsoft.com/office/drawing/2014/main" id="{FAD45405-D2A4-4FD5-905C-3EC7902D5A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25" y="-1"/>
            <a:ext cx="1900796" cy="1487973"/>
          </a:xfrm>
          <a:custGeom>
            <a:avLst/>
            <a:gdLst>
              <a:gd name="connsiteX0" fmla="*/ 972945 w 1900796"/>
              <a:gd name="connsiteY0" fmla="*/ 0 h 1487973"/>
              <a:gd name="connsiteX1" fmla="*/ 1900796 w 1900796"/>
              <a:gd name="connsiteY1" fmla="*/ 0 h 1487973"/>
              <a:gd name="connsiteX2" fmla="*/ 1892752 w 1900796"/>
              <a:gd name="connsiteY2" fmla="*/ 21978 h 1487973"/>
              <a:gd name="connsiteX3" fmla="*/ 129456 w 1900796"/>
              <a:gd name="connsiteY3" fmla="*/ 1468215 h 1487973"/>
              <a:gd name="connsiteX4" fmla="*/ 0 w 1900796"/>
              <a:gd name="connsiteY4" fmla="*/ 1487973 h 1487973"/>
              <a:gd name="connsiteX5" fmla="*/ 0 w 1900796"/>
              <a:gd name="connsiteY5" fmla="*/ 656709 h 1487973"/>
              <a:gd name="connsiteX6" fmla="*/ 120652 w 1900796"/>
              <a:gd name="connsiteY6" fmla="*/ 625686 h 1487973"/>
              <a:gd name="connsiteX7" fmla="*/ 893935 w 1900796"/>
              <a:gd name="connsiteY7" fmla="*/ 105659 h 1487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0796" h="1487973">
                <a:moveTo>
                  <a:pt x="972945" y="0"/>
                </a:moveTo>
                <a:lnTo>
                  <a:pt x="1900796" y="0"/>
                </a:lnTo>
                <a:lnTo>
                  <a:pt x="1892752" y="21978"/>
                </a:lnTo>
                <a:cubicBezTo>
                  <a:pt x="1582882" y="754592"/>
                  <a:pt x="926716" y="1305072"/>
                  <a:pt x="129456" y="1468215"/>
                </a:cubicBezTo>
                <a:lnTo>
                  <a:pt x="0" y="1487973"/>
                </a:lnTo>
                <a:lnTo>
                  <a:pt x="0" y="656709"/>
                </a:lnTo>
                <a:lnTo>
                  <a:pt x="120652" y="625686"/>
                </a:lnTo>
                <a:cubicBezTo>
                  <a:pt x="426975" y="530410"/>
                  <a:pt x="694570" y="347233"/>
                  <a:pt x="893935" y="105659"/>
                </a:cubicBezTo>
                <a:close/>
              </a:path>
            </a:pathLst>
          </a:custGeom>
          <a:solidFill>
            <a:schemeClr val="accent3">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4" name="Right Triangle 253">
            <a:extLst>
              <a:ext uri="{FF2B5EF4-FFF2-40B4-BE49-F238E27FC236}">
                <a16:creationId xmlns:a16="http://schemas.microsoft.com/office/drawing/2014/main" id="{DC2EB0AE-8020-468E-A6FE-E44AC4366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5270" y="2971614"/>
            <a:ext cx="568289" cy="568289"/>
          </a:xfrm>
          <a:prstGeom prst="r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Freeform: Shape 255">
            <a:extLst>
              <a:ext uri="{FF2B5EF4-FFF2-40B4-BE49-F238E27FC236}">
                <a16:creationId xmlns:a16="http://schemas.microsoft.com/office/drawing/2014/main" id="{85A9662C-1F8F-45C3-99EB-B86256F4B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78446" y="4912946"/>
            <a:ext cx="2010507" cy="1945055"/>
          </a:xfrm>
          <a:custGeom>
            <a:avLst/>
            <a:gdLst>
              <a:gd name="connsiteX0" fmla="*/ 2010507 w 2010507"/>
              <a:gd name="connsiteY0" fmla="*/ 0 h 1945055"/>
              <a:gd name="connsiteX1" fmla="*/ 2010507 w 2010507"/>
              <a:gd name="connsiteY1" fmla="*/ 834250 h 1945055"/>
              <a:gd name="connsiteX2" fmla="*/ 1918431 w 2010507"/>
              <a:gd name="connsiteY2" fmla="*/ 857925 h 1945055"/>
              <a:gd name="connsiteX3" fmla="*/ 846136 w 2010507"/>
              <a:gd name="connsiteY3" fmla="*/ 1930220 h 1945055"/>
              <a:gd name="connsiteX4" fmla="*/ 842322 w 2010507"/>
              <a:gd name="connsiteY4" fmla="*/ 1945055 h 1945055"/>
              <a:gd name="connsiteX5" fmla="*/ 0 w 2010507"/>
              <a:gd name="connsiteY5" fmla="*/ 1945055 h 1945055"/>
              <a:gd name="connsiteX6" fmla="*/ 3608 w 2010507"/>
              <a:gd name="connsiteY6" fmla="*/ 1921417 h 1945055"/>
              <a:gd name="connsiteX7" fmla="*/ 1909628 w 2010507"/>
              <a:gd name="connsiteY7" fmla="*/ 15396 h 1945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0507" h="1945055">
                <a:moveTo>
                  <a:pt x="2010507" y="0"/>
                </a:moveTo>
                <a:lnTo>
                  <a:pt x="2010507" y="834250"/>
                </a:lnTo>
                <a:lnTo>
                  <a:pt x="1918431" y="857925"/>
                </a:lnTo>
                <a:cubicBezTo>
                  <a:pt x="1407892" y="1016719"/>
                  <a:pt x="1004930" y="1419681"/>
                  <a:pt x="846136" y="1930220"/>
                </a:cubicBezTo>
                <a:lnTo>
                  <a:pt x="842322" y="1945055"/>
                </a:lnTo>
                <a:lnTo>
                  <a:pt x="0" y="1945055"/>
                </a:lnTo>
                <a:lnTo>
                  <a:pt x="3608" y="1921417"/>
                </a:lnTo>
                <a:cubicBezTo>
                  <a:pt x="199379" y="964705"/>
                  <a:pt x="952916" y="211168"/>
                  <a:pt x="1909628" y="15396"/>
                </a:cubicBezTo>
                <a:close/>
              </a:path>
            </a:pathLst>
          </a:custGeom>
          <a:solidFill>
            <a:schemeClr val="accent5">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58" name="Group 257">
            <a:extLst>
              <a:ext uri="{FF2B5EF4-FFF2-40B4-BE49-F238E27FC236}">
                <a16:creationId xmlns:a16="http://schemas.microsoft.com/office/drawing/2014/main" id="{F4328BEE-05E5-4848-B1DA-C64181D20F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59" name="Straight Connector 258">
              <a:extLst>
                <a:ext uri="{FF2B5EF4-FFF2-40B4-BE49-F238E27FC236}">
                  <a16:creationId xmlns:a16="http://schemas.microsoft.com/office/drawing/2014/main" id="{52601F1C-9D55-4924-9B09-7C3D8DF3BF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4355D903-BE20-44D4-89F8-A1F0F9ADE1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30650500-3FA1-4028-9231-D51BE4AA45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7E7CA03-D7C5-4B24-A6C9-E2CA0DC2CD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65C6BC46-0811-4155-9373-713C32AB37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A1EBE19C-F044-4281-8E81-3F337AD138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30CBEA2D-1724-4BA8-AC9D-2EEDAB526F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5C651D1C-1CB3-43A7-BB67-3545D33F132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BDCCFCA4-773F-45E1-8A93-7B3601C6EA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EEB1C4C6-E1B0-40FB-9458-F9EE8479F8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02D22426-5E6B-4173-82D9-58F37024091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003445B-43E6-4E2A-8F91-1835E5254D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874E0787-89E9-49E3-BF7B-6144FC1E77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2F78145B-B5A5-4E33-8A04-54A1FFABCC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3C130ADD-C530-42BE-AC4B-D6966A541D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AC6E4DA8-DF07-470C-8BCD-678809AFD4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692CE831-8230-4A6D-BCDA-55B5B01873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7489D822-DC7B-4539-9E2D-059D5774F7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3E32C019-218C-4F56-B193-877CB215BA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E41E922B-FBB4-4809-B2A6-6941101E6E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500F5CA9-BC77-4F70-8401-EC5E823FAE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A68313E0-78F9-4A69-963B-44073DCAB3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122F9E66-EE5E-46BC-A92B-676BBBF688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019F4CCC-E951-47F4-AC5A-421DD0A121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BFE008CE-2B56-4A6A-ABE8-BC890A8233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730D8997-12CB-4595-B146-2C1C20A014F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7EBB6243-C7E8-4CC0-A7D5-008C387D8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753F938B-206C-403E-AC0E-6B7C647D93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812A8332-70C4-4829-9196-DB3AE15443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62836A9-51A1-B3BC-7306-E160E271664B}"/>
              </a:ext>
            </a:extLst>
          </p:cNvPr>
          <p:cNvSpPr>
            <a:spLocks noGrp="1"/>
          </p:cNvSpPr>
          <p:nvPr>
            <p:ph type="title"/>
          </p:nvPr>
        </p:nvSpPr>
        <p:spPr>
          <a:xfrm>
            <a:off x="2123648" y="40719"/>
            <a:ext cx="6157866" cy="1222849"/>
          </a:xfrm>
        </p:spPr>
        <p:txBody>
          <a:bodyPr vert="horz" lIns="91440" tIns="45720" rIns="91440" bIns="45720" rtlCol="0" anchor="ctr">
            <a:normAutofit/>
          </a:bodyPr>
          <a:lstStyle/>
          <a:p>
            <a:r>
              <a:rPr lang="en-US" sz="5400" dirty="0">
                <a:solidFill>
                  <a:schemeClr val="tx2"/>
                </a:solidFill>
                <a:latin typeface="Broadway" panose="04040905080B02020502" pitchFamily="82" charset="0"/>
              </a:rPr>
              <a:t>Phalloplasty</a:t>
            </a:r>
          </a:p>
        </p:txBody>
      </p:sp>
      <p:sp>
        <p:nvSpPr>
          <p:cNvPr id="4" name="TextBox 3">
            <a:extLst>
              <a:ext uri="{FF2B5EF4-FFF2-40B4-BE49-F238E27FC236}">
                <a16:creationId xmlns:a16="http://schemas.microsoft.com/office/drawing/2014/main" id="{B0682D3D-58E7-47A2-3232-CF2E8CA69D85}"/>
              </a:ext>
            </a:extLst>
          </p:cNvPr>
          <p:cNvSpPr txBox="1"/>
          <p:nvPr/>
        </p:nvSpPr>
        <p:spPr>
          <a:xfrm>
            <a:off x="2110067" y="967175"/>
            <a:ext cx="8711944" cy="646331"/>
          </a:xfrm>
          <a:prstGeom prst="rect">
            <a:avLst/>
          </a:prstGeom>
          <a:noFill/>
        </p:spPr>
        <p:txBody>
          <a:bodyPr wrap="square" rtlCol="0">
            <a:spAutoFit/>
          </a:bodyPr>
          <a:lstStyle/>
          <a:p>
            <a:r>
              <a:rPr lang="en-US" b="1" dirty="0">
                <a:solidFill>
                  <a:schemeClr val="accent2"/>
                </a:solidFill>
                <a:latin typeface="Bradley Hand ITC" panose="03070402050302030203" pitchFamily="66" charset="0"/>
              </a:rPr>
              <a:t>Construction or reconstruction of a penis or the artificial modification of the penis</a:t>
            </a:r>
          </a:p>
          <a:p>
            <a:endParaRPr lang="en-US" dirty="0">
              <a:latin typeface="Bradley Hand ITC" panose="03070402050302030203" pitchFamily="66" charset="0"/>
            </a:endParaRPr>
          </a:p>
        </p:txBody>
      </p:sp>
      <p:sp>
        <p:nvSpPr>
          <p:cNvPr id="7" name="TextBox 6">
            <a:extLst>
              <a:ext uri="{FF2B5EF4-FFF2-40B4-BE49-F238E27FC236}">
                <a16:creationId xmlns:a16="http://schemas.microsoft.com/office/drawing/2014/main" id="{ECD8DF8A-902A-8224-F26E-9DB582C8CB57}"/>
              </a:ext>
            </a:extLst>
          </p:cNvPr>
          <p:cNvSpPr txBox="1"/>
          <p:nvPr/>
        </p:nvSpPr>
        <p:spPr>
          <a:xfrm>
            <a:off x="325558" y="1457807"/>
            <a:ext cx="6558744" cy="2862322"/>
          </a:xfrm>
          <a:prstGeom prst="rect">
            <a:avLst/>
          </a:prstGeom>
          <a:noFill/>
        </p:spPr>
        <p:txBody>
          <a:bodyPr wrap="square" rtlCol="0">
            <a:spAutoFit/>
          </a:bodyPr>
          <a:lstStyle/>
          <a:p>
            <a:r>
              <a:rPr lang="en-US" dirty="0">
                <a:latin typeface="Broadway" panose="04040905080B02020502" pitchFamily="82" charset="0"/>
              </a:rPr>
              <a:t>Anterolateral Thigh Flap (ALT)</a:t>
            </a:r>
          </a:p>
          <a:p>
            <a:endParaRPr lang="en-US" dirty="0">
              <a:latin typeface="Broadway" panose="04040905080B02020502" pitchFamily="82" charset="0"/>
            </a:endParaRPr>
          </a:p>
          <a:p>
            <a:r>
              <a:rPr lang="en-US" b="1" dirty="0">
                <a:latin typeface="Bradley Hand ITC" panose="03070402050302030203" pitchFamily="66" charset="0"/>
              </a:rPr>
              <a:t>: dissection of arteries, veins, and nerves</a:t>
            </a:r>
          </a:p>
          <a:p>
            <a:r>
              <a:rPr lang="en-US" b="1" dirty="0">
                <a:latin typeface="Bradley Hand ITC" panose="03070402050302030203" pitchFamily="66" charset="0"/>
              </a:rPr>
              <a:t>: skin, fat, fascia flap that has blood supplied by the descending branch of the lateral femoral circumflex vessels and innervation provided by the lateral femoral cutaneous nerve</a:t>
            </a:r>
          </a:p>
          <a:p>
            <a:endParaRPr lang="en-US" b="1" dirty="0">
              <a:latin typeface="Bradley Hand ITC" panose="03070402050302030203" pitchFamily="66" charset="0"/>
            </a:endParaRPr>
          </a:p>
          <a:p>
            <a:r>
              <a:rPr lang="en-US" b="1" dirty="0">
                <a:latin typeface="Bradley Hand ITC" panose="03070402050302030203" pitchFamily="66" charset="0"/>
              </a:rPr>
              <a:t>: ALT may require additional procedures; </a:t>
            </a:r>
            <a:r>
              <a:rPr lang="en-US" b="1" u="sng" dirty="0">
                <a:latin typeface="Bradley Hand ITC" panose="03070402050302030203" pitchFamily="66" charset="0"/>
              </a:rPr>
              <a:t>1 to 4 stages</a:t>
            </a:r>
          </a:p>
          <a:p>
            <a:endParaRPr lang="en-US" b="1" u="sng" dirty="0">
              <a:latin typeface="Bradley Hand ITC" panose="03070402050302030203" pitchFamily="66" charset="0"/>
            </a:endParaRPr>
          </a:p>
          <a:p>
            <a:r>
              <a:rPr lang="en-US" b="1" dirty="0">
                <a:latin typeface="Bradley Hand ITC" panose="03070402050302030203" pitchFamily="66" charset="0"/>
              </a:rPr>
              <a:t>: Length/girth size can be chosen more so than RFF</a:t>
            </a:r>
          </a:p>
        </p:txBody>
      </p:sp>
      <p:sp>
        <p:nvSpPr>
          <p:cNvPr id="3" name="TextBox 2">
            <a:extLst>
              <a:ext uri="{FF2B5EF4-FFF2-40B4-BE49-F238E27FC236}">
                <a16:creationId xmlns:a16="http://schemas.microsoft.com/office/drawing/2014/main" id="{C0C67917-A6E3-CA3A-BDFC-22419FB520BC}"/>
              </a:ext>
            </a:extLst>
          </p:cNvPr>
          <p:cNvSpPr txBox="1"/>
          <p:nvPr/>
        </p:nvSpPr>
        <p:spPr>
          <a:xfrm>
            <a:off x="182130" y="4505330"/>
            <a:ext cx="11993257" cy="2308324"/>
          </a:xfrm>
          <a:prstGeom prst="rect">
            <a:avLst/>
          </a:prstGeom>
          <a:noFill/>
        </p:spPr>
        <p:txBody>
          <a:bodyPr wrap="square" rtlCol="0">
            <a:spAutoFit/>
          </a:bodyPr>
          <a:lstStyle/>
          <a:p>
            <a:r>
              <a:rPr lang="en-US" b="1" u="sng" dirty="0">
                <a:latin typeface="Bradley Hand ITC" panose="03070402050302030203" pitchFamily="66" charset="0"/>
              </a:rPr>
              <a:t>Optional: </a:t>
            </a:r>
          </a:p>
          <a:p>
            <a:r>
              <a:rPr lang="en-US" b="1" dirty="0">
                <a:latin typeface="Bradley Hand ITC" panose="03070402050302030203" pitchFamily="66" charset="0"/>
              </a:rPr>
              <a:t>urethroplasty – lengthening the urethra to the tip of the phallus</a:t>
            </a:r>
          </a:p>
          <a:p>
            <a:r>
              <a:rPr lang="en-US" b="1" dirty="0">
                <a:latin typeface="Bradley Hand ITC" panose="03070402050302030203" pitchFamily="66" charset="0"/>
              </a:rPr>
              <a:t>vaginectomy – removal of the vagina</a:t>
            </a:r>
          </a:p>
          <a:p>
            <a:r>
              <a:rPr lang="en-US" b="1" dirty="0">
                <a:latin typeface="Bradley Hand ITC" panose="03070402050302030203" pitchFamily="66" charset="0"/>
              </a:rPr>
              <a:t>scrotoplasty – formation of a scrotum using native labial majora tissue</a:t>
            </a:r>
          </a:p>
          <a:p>
            <a:r>
              <a:rPr lang="en-US" b="1" dirty="0">
                <a:latin typeface="Bradley Hand ITC" panose="03070402050302030203" pitchFamily="66" charset="0"/>
              </a:rPr>
              <a:t>glansplasty – creation of penis crown resulting in circumcised-looking phallus</a:t>
            </a:r>
          </a:p>
          <a:p>
            <a:r>
              <a:rPr lang="en-US" b="1" dirty="0">
                <a:latin typeface="Bradley Hand ITC" panose="03070402050302030203" pitchFamily="66" charset="0"/>
              </a:rPr>
              <a:t>testicular implants – solid silicone implants (9-12 months after scrotoplasty)</a:t>
            </a:r>
          </a:p>
          <a:p>
            <a:r>
              <a:rPr lang="en-US" b="1" dirty="0">
                <a:latin typeface="Bradley Hand ITC" panose="03070402050302030203" pitchFamily="66" charset="0"/>
              </a:rPr>
              <a:t>penile implant – semi-rigid or inflatable implant that allows for penetrative intercourse (9-12 months after phalloplasty)</a:t>
            </a:r>
          </a:p>
          <a:p>
            <a:endParaRPr lang="en-US" b="1" dirty="0"/>
          </a:p>
        </p:txBody>
      </p:sp>
      <p:sp>
        <p:nvSpPr>
          <p:cNvPr id="8" name="TextBox 7">
            <a:extLst>
              <a:ext uri="{FF2B5EF4-FFF2-40B4-BE49-F238E27FC236}">
                <a16:creationId xmlns:a16="http://schemas.microsoft.com/office/drawing/2014/main" id="{D9577F14-3765-6ACB-A2DB-702BBA509AFF}"/>
              </a:ext>
            </a:extLst>
          </p:cNvPr>
          <p:cNvSpPr txBox="1"/>
          <p:nvPr/>
        </p:nvSpPr>
        <p:spPr>
          <a:xfrm>
            <a:off x="7800782" y="1493348"/>
            <a:ext cx="4254473" cy="3416320"/>
          </a:xfrm>
          <a:prstGeom prst="rect">
            <a:avLst/>
          </a:prstGeom>
          <a:noFill/>
        </p:spPr>
        <p:txBody>
          <a:bodyPr wrap="square" rtlCol="0">
            <a:spAutoFit/>
          </a:bodyPr>
          <a:lstStyle/>
          <a:p>
            <a:r>
              <a:rPr lang="en-US" dirty="0">
                <a:latin typeface="Broadway" panose="04040905080B02020502" pitchFamily="82" charset="0"/>
              </a:rPr>
              <a:t>Delayed ALT Flap</a:t>
            </a:r>
          </a:p>
          <a:p>
            <a:endParaRPr lang="en-US" dirty="0">
              <a:latin typeface="Broadway" panose="04040905080B02020502" pitchFamily="82" charset="0"/>
            </a:endParaRPr>
          </a:p>
          <a:p>
            <a:r>
              <a:rPr lang="en-US" b="1" dirty="0">
                <a:latin typeface="Bradley Hand ITC" panose="03070402050302030203" pitchFamily="66" charset="0"/>
              </a:rPr>
              <a:t>:additional step in the ALT Phalloplasty</a:t>
            </a:r>
          </a:p>
          <a:p>
            <a:endParaRPr lang="en-US" b="1" dirty="0">
              <a:latin typeface="Bradley Hand ITC" panose="03070402050302030203" pitchFamily="66" charset="0"/>
            </a:endParaRPr>
          </a:p>
          <a:p>
            <a:r>
              <a:rPr lang="en-US" b="1" dirty="0">
                <a:latin typeface="Bradley Hand ITC" panose="03070402050302030203" pitchFamily="66" charset="0"/>
              </a:rPr>
              <a:t>: severing the blood supply to the tissue of the upper thigh that will become the phallus while leaving the tissue in its anatomical location</a:t>
            </a:r>
          </a:p>
          <a:p>
            <a:endParaRPr lang="en-US" b="1" dirty="0">
              <a:latin typeface="Bradley Hand ITC" panose="03070402050302030203" pitchFamily="66" charset="0"/>
            </a:endParaRPr>
          </a:p>
          <a:p>
            <a:r>
              <a:rPr lang="en-US" b="1" dirty="0">
                <a:latin typeface="Bradley Hand ITC" panose="03070402050302030203" pitchFamily="66" charset="0"/>
              </a:rPr>
              <a:t>: allows the tissue some time to adapt the new blood supply before being moved to the new location, usually 4-6 months</a:t>
            </a:r>
          </a:p>
        </p:txBody>
      </p:sp>
    </p:spTree>
    <p:extLst>
      <p:ext uri="{BB962C8B-B14F-4D97-AF65-F5344CB8AC3E}">
        <p14:creationId xmlns:p14="http://schemas.microsoft.com/office/powerpoint/2010/main" val="1477794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9" name="Rectangle 148">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51" name="Group 150">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52" name="Straight Connector 151">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82" name="Freeform: Shape 181">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184" name="Freeform: Shape 183">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grpSp>
        <p:nvGrpSpPr>
          <p:cNvPr id="186" name="Group 185">
            <a:extLst>
              <a:ext uri="{FF2B5EF4-FFF2-40B4-BE49-F238E27FC236}">
                <a16:creationId xmlns:a16="http://schemas.microsoft.com/office/drawing/2014/main" id="{CFB42397-759B-4110-90F9-11A099A04F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7" name="Straight Connector 186">
              <a:extLst>
                <a:ext uri="{FF2B5EF4-FFF2-40B4-BE49-F238E27FC236}">
                  <a16:creationId xmlns:a16="http://schemas.microsoft.com/office/drawing/2014/main" id="{7CE16B93-748F-4AF3-90C6-D3EE861E78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A1F2252F-DB74-4990-8E43-3B46EB31A8F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0BBB0339-E325-46BB-A951-96F1A4651B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121A6F6B-EBF5-41B9-BDDB-AF519B8AD4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A2CB88A6-ABF0-4981-8112-89F17060AF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5207B5CF-3BA7-46DE-A98B-C46A77F219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9DE055E6-5758-4FD1-A969-1AB1F47EE5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15B9E002-9254-431A-BEE3-BC744C6D41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85BB4EB4-8685-4464-8EAE-D44D7770B6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B3239F69-CDD7-49E2-9C2E-B56A6D009A3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A6C507C8-734D-457D-A4EA-3C1F17BC8C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9139D922-20CB-41E9-B69E-FA643C51A3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5FE3C40B-0A70-4224-BC24-365327DC6C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422999B0-1AA0-4D8B-BB3E-1BEAD972B8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9737CB6-048C-4FD9-9663-0D214A0A3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2F1A2328-0FD2-449E-A066-56A7D096AB1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63212297-7D47-455C-B574-D4A450A6B9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4F88725D-F086-42CF-A0A4-F335D03F9E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0EE97B27-B4E2-45AF-ACC9-5EC22DB7A8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8FADBC7B-7D04-4E57-9B78-3FC78B9030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CCD44BB5-3236-443E-BDD8-7E145E32D6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385E742B-9320-4785-A94F-2CAE2855CC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8A42F567-7F15-4D7B-8F9C-5F8F6B2832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69DAD4DF-0FE8-401C-AE04-738B80B258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2101394A-2A38-4F45-B5B6-A025C4B43F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79D4873B-257C-4327-907C-0829469214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D5350388-C37B-41E0-8172-2F7D79DBBA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1DA0A053-52F2-4D51-BEB7-31B0A3CA04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B23551FA-C6B2-4251-A24C-021D7B64EA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17" name="Group 216">
            <a:extLst>
              <a:ext uri="{FF2B5EF4-FFF2-40B4-BE49-F238E27FC236}">
                <a16:creationId xmlns:a16="http://schemas.microsoft.com/office/drawing/2014/main" id="{9A50F0F9-04C8-47E4-AF66-B3CAF8C819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18" name="Straight Connector 217">
              <a:extLst>
                <a:ext uri="{FF2B5EF4-FFF2-40B4-BE49-F238E27FC236}">
                  <a16:creationId xmlns:a16="http://schemas.microsoft.com/office/drawing/2014/main" id="{2017C593-7166-4110-8447-086A8A2DB9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0792CE38-231D-4EFB-BD1C-B0DFC4714A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37902244-3120-4F1E-BCA7-C414F8CA57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6C2A9BEC-6FBD-4C4E-9D8F-6797108601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CD05CAB2-3C3D-4649-A904-7115E0A40D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479ECC96-BB36-4A8A-ACFC-0CDAC9A327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D6C3BBC2-CEC2-44E9-B82B-34488E7E33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373074D9-0CF2-46DC-8D7A-871B6FE419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D573F54A-11A1-4A06-8130-294B4D5CEE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72F69BFB-91DF-4F4E-BE91-2D6805CD68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4BA93DEE-828E-4AC5-A89A-B3FCC1689A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2043F28B-A5B8-4573-89CC-A68E27A72E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A41EDE26-6F99-4FF5-A50B-255FEF1CAC1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DC69229A-861A-4B33-A690-B89F20F21A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A1FF5E2F-2AD1-485A-8981-8905C2357C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82E9781F-DF28-41A8-8A6B-7DC5409F9E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CDF5C52-5A30-4182-9FF7-118DB1BB64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FC8008CF-A1BC-4A0E-B9A2-05FB501EBD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DF1A43F-5E26-4631-8775-BC3BACEB16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08A5A284-AA4F-43C1-84B9-947642136B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5B3BE54E-1FBA-4E64-982C-9CA2C0C484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7E7BA94A-1A8A-45C6-9B8F-AFEC955F1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55C6D3A0-6B84-4021-87FB-3179A711BB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DA87903E-EEC8-47F4-8730-06C5FD14BC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A8A92A2B-3460-4608-B3EA-4FFEAF83B1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2B0E1020-452C-4B7F-A1D2-BA8F1B83FA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6903CF7B-6947-4932-AD73-020495EDC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8453FA51-CE2D-4B84-9F4F-3263D1BC4D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3327B132-AD8C-4732-93AA-C136586C22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248" name="Rectangle 247">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0" name="Rectangle 249">
            <a:extLst>
              <a:ext uri="{FF2B5EF4-FFF2-40B4-BE49-F238E27FC236}">
                <a16:creationId xmlns:a16="http://schemas.microsoft.com/office/drawing/2014/main" id="{39E1977A-884A-4AAF-87EA-58A265660E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2" name="Freeform: Shape 251">
            <a:extLst>
              <a:ext uri="{FF2B5EF4-FFF2-40B4-BE49-F238E27FC236}">
                <a16:creationId xmlns:a16="http://schemas.microsoft.com/office/drawing/2014/main" id="{FAD45405-D2A4-4FD5-905C-3EC7902D5A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25" y="-1"/>
            <a:ext cx="1900796" cy="1487973"/>
          </a:xfrm>
          <a:custGeom>
            <a:avLst/>
            <a:gdLst>
              <a:gd name="connsiteX0" fmla="*/ 972945 w 1900796"/>
              <a:gd name="connsiteY0" fmla="*/ 0 h 1487973"/>
              <a:gd name="connsiteX1" fmla="*/ 1900796 w 1900796"/>
              <a:gd name="connsiteY1" fmla="*/ 0 h 1487973"/>
              <a:gd name="connsiteX2" fmla="*/ 1892752 w 1900796"/>
              <a:gd name="connsiteY2" fmla="*/ 21978 h 1487973"/>
              <a:gd name="connsiteX3" fmla="*/ 129456 w 1900796"/>
              <a:gd name="connsiteY3" fmla="*/ 1468215 h 1487973"/>
              <a:gd name="connsiteX4" fmla="*/ 0 w 1900796"/>
              <a:gd name="connsiteY4" fmla="*/ 1487973 h 1487973"/>
              <a:gd name="connsiteX5" fmla="*/ 0 w 1900796"/>
              <a:gd name="connsiteY5" fmla="*/ 656709 h 1487973"/>
              <a:gd name="connsiteX6" fmla="*/ 120652 w 1900796"/>
              <a:gd name="connsiteY6" fmla="*/ 625686 h 1487973"/>
              <a:gd name="connsiteX7" fmla="*/ 893935 w 1900796"/>
              <a:gd name="connsiteY7" fmla="*/ 105659 h 1487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0796" h="1487973">
                <a:moveTo>
                  <a:pt x="972945" y="0"/>
                </a:moveTo>
                <a:lnTo>
                  <a:pt x="1900796" y="0"/>
                </a:lnTo>
                <a:lnTo>
                  <a:pt x="1892752" y="21978"/>
                </a:lnTo>
                <a:cubicBezTo>
                  <a:pt x="1582882" y="754592"/>
                  <a:pt x="926716" y="1305072"/>
                  <a:pt x="129456" y="1468215"/>
                </a:cubicBezTo>
                <a:lnTo>
                  <a:pt x="0" y="1487973"/>
                </a:lnTo>
                <a:lnTo>
                  <a:pt x="0" y="656709"/>
                </a:lnTo>
                <a:lnTo>
                  <a:pt x="120652" y="625686"/>
                </a:lnTo>
                <a:cubicBezTo>
                  <a:pt x="426975" y="530410"/>
                  <a:pt x="694570" y="347233"/>
                  <a:pt x="893935" y="105659"/>
                </a:cubicBezTo>
                <a:close/>
              </a:path>
            </a:pathLst>
          </a:custGeom>
          <a:solidFill>
            <a:schemeClr val="accent3">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4" name="Right Triangle 253">
            <a:extLst>
              <a:ext uri="{FF2B5EF4-FFF2-40B4-BE49-F238E27FC236}">
                <a16:creationId xmlns:a16="http://schemas.microsoft.com/office/drawing/2014/main" id="{DC2EB0AE-8020-468E-A6FE-E44AC4366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5270" y="2971614"/>
            <a:ext cx="568289" cy="568289"/>
          </a:xfrm>
          <a:prstGeom prst="r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Freeform: Shape 255">
            <a:extLst>
              <a:ext uri="{FF2B5EF4-FFF2-40B4-BE49-F238E27FC236}">
                <a16:creationId xmlns:a16="http://schemas.microsoft.com/office/drawing/2014/main" id="{85A9662C-1F8F-45C3-99EB-B86256F4B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78446" y="4912946"/>
            <a:ext cx="2010507" cy="1945055"/>
          </a:xfrm>
          <a:custGeom>
            <a:avLst/>
            <a:gdLst>
              <a:gd name="connsiteX0" fmla="*/ 2010507 w 2010507"/>
              <a:gd name="connsiteY0" fmla="*/ 0 h 1945055"/>
              <a:gd name="connsiteX1" fmla="*/ 2010507 w 2010507"/>
              <a:gd name="connsiteY1" fmla="*/ 834250 h 1945055"/>
              <a:gd name="connsiteX2" fmla="*/ 1918431 w 2010507"/>
              <a:gd name="connsiteY2" fmla="*/ 857925 h 1945055"/>
              <a:gd name="connsiteX3" fmla="*/ 846136 w 2010507"/>
              <a:gd name="connsiteY3" fmla="*/ 1930220 h 1945055"/>
              <a:gd name="connsiteX4" fmla="*/ 842322 w 2010507"/>
              <a:gd name="connsiteY4" fmla="*/ 1945055 h 1945055"/>
              <a:gd name="connsiteX5" fmla="*/ 0 w 2010507"/>
              <a:gd name="connsiteY5" fmla="*/ 1945055 h 1945055"/>
              <a:gd name="connsiteX6" fmla="*/ 3608 w 2010507"/>
              <a:gd name="connsiteY6" fmla="*/ 1921417 h 1945055"/>
              <a:gd name="connsiteX7" fmla="*/ 1909628 w 2010507"/>
              <a:gd name="connsiteY7" fmla="*/ 15396 h 1945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0507" h="1945055">
                <a:moveTo>
                  <a:pt x="2010507" y="0"/>
                </a:moveTo>
                <a:lnTo>
                  <a:pt x="2010507" y="834250"/>
                </a:lnTo>
                <a:lnTo>
                  <a:pt x="1918431" y="857925"/>
                </a:lnTo>
                <a:cubicBezTo>
                  <a:pt x="1407892" y="1016719"/>
                  <a:pt x="1004930" y="1419681"/>
                  <a:pt x="846136" y="1930220"/>
                </a:cubicBezTo>
                <a:lnTo>
                  <a:pt x="842322" y="1945055"/>
                </a:lnTo>
                <a:lnTo>
                  <a:pt x="0" y="1945055"/>
                </a:lnTo>
                <a:lnTo>
                  <a:pt x="3608" y="1921417"/>
                </a:lnTo>
                <a:cubicBezTo>
                  <a:pt x="199379" y="964705"/>
                  <a:pt x="952916" y="211168"/>
                  <a:pt x="1909628" y="15396"/>
                </a:cubicBezTo>
                <a:close/>
              </a:path>
            </a:pathLst>
          </a:custGeom>
          <a:solidFill>
            <a:schemeClr val="accent5">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58" name="Group 257">
            <a:extLst>
              <a:ext uri="{FF2B5EF4-FFF2-40B4-BE49-F238E27FC236}">
                <a16:creationId xmlns:a16="http://schemas.microsoft.com/office/drawing/2014/main" id="{F4328BEE-05E5-4848-B1DA-C64181D20F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59" name="Straight Connector 258">
              <a:extLst>
                <a:ext uri="{FF2B5EF4-FFF2-40B4-BE49-F238E27FC236}">
                  <a16:creationId xmlns:a16="http://schemas.microsoft.com/office/drawing/2014/main" id="{52601F1C-9D55-4924-9B09-7C3D8DF3BF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4355D903-BE20-44D4-89F8-A1F0F9ADE1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30650500-3FA1-4028-9231-D51BE4AA45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7E7CA03-D7C5-4B24-A6C9-E2CA0DC2CD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65C6BC46-0811-4155-9373-713C32AB37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A1EBE19C-F044-4281-8E81-3F337AD138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30CBEA2D-1724-4BA8-AC9D-2EEDAB526F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5C651D1C-1CB3-43A7-BB67-3545D33F132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BDCCFCA4-773F-45E1-8A93-7B3601C6EA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EEB1C4C6-E1B0-40FB-9458-F9EE8479F8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02D22426-5E6B-4173-82D9-58F37024091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003445B-43E6-4E2A-8F91-1835E5254D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874E0787-89E9-49E3-BF7B-6144FC1E77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2F78145B-B5A5-4E33-8A04-54A1FFABCC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3C130ADD-C530-42BE-AC4B-D6966A541D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AC6E4DA8-DF07-470C-8BCD-678809AFD4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692CE831-8230-4A6D-BCDA-55B5B01873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7489D822-DC7B-4539-9E2D-059D5774F7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3E32C019-218C-4F56-B193-877CB215BA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E41E922B-FBB4-4809-B2A6-6941101E6E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500F5CA9-BC77-4F70-8401-EC5E823FAE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A68313E0-78F9-4A69-963B-44073DCAB3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122F9E66-EE5E-46BC-A92B-676BBBF688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019F4CCC-E951-47F4-AC5A-421DD0A121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BFE008CE-2B56-4A6A-ABE8-BC890A8233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730D8997-12CB-4595-B146-2C1C20A014F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7EBB6243-C7E8-4CC0-A7D5-008C387D8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753F938B-206C-403E-AC0E-6B7C647D93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812A8332-70C4-4829-9196-DB3AE15443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62836A9-51A1-B3BC-7306-E160E271664B}"/>
              </a:ext>
            </a:extLst>
          </p:cNvPr>
          <p:cNvSpPr>
            <a:spLocks noGrp="1"/>
          </p:cNvSpPr>
          <p:nvPr>
            <p:ph type="title"/>
          </p:nvPr>
        </p:nvSpPr>
        <p:spPr>
          <a:xfrm>
            <a:off x="2325124" y="-172010"/>
            <a:ext cx="6157866" cy="1640386"/>
          </a:xfrm>
        </p:spPr>
        <p:txBody>
          <a:bodyPr vert="horz" lIns="91440" tIns="45720" rIns="91440" bIns="45720" rtlCol="0" anchor="ctr">
            <a:normAutofit/>
          </a:bodyPr>
          <a:lstStyle/>
          <a:p>
            <a:r>
              <a:rPr lang="en-US" sz="5400" dirty="0">
                <a:solidFill>
                  <a:schemeClr val="tx2"/>
                </a:solidFill>
                <a:latin typeface="Broadway" panose="04040905080B02020502" pitchFamily="82" charset="0"/>
              </a:rPr>
              <a:t>Phalloplasty</a:t>
            </a:r>
          </a:p>
        </p:txBody>
      </p:sp>
      <p:sp>
        <p:nvSpPr>
          <p:cNvPr id="4" name="TextBox 3">
            <a:extLst>
              <a:ext uri="{FF2B5EF4-FFF2-40B4-BE49-F238E27FC236}">
                <a16:creationId xmlns:a16="http://schemas.microsoft.com/office/drawing/2014/main" id="{B0682D3D-58E7-47A2-3232-CF2E8CA69D85}"/>
              </a:ext>
            </a:extLst>
          </p:cNvPr>
          <p:cNvSpPr txBox="1"/>
          <p:nvPr/>
        </p:nvSpPr>
        <p:spPr>
          <a:xfrm>
            <a:off x="2318528" y="993755"/>
            <a:ext cx="8711944" cy="646331"/>
          </a:xfrm>
          <a:prstGeom prst="rect">
            <a:avLst/>
          </a:prstGeom>
          <a:noFill/>
        </p:spPr>
        <p:txBody>
          <a:bodyPr wrap="square" rtlCol="0">
            <a:spAutoFit/>
          </a:bodyPr>
          <a:lstStyle/>
          <a:p>
            <a:r>
              <a:rPr lang="en-US" b="1" dirty="0">
                <a:solidFill>
                  <a:schemeClr val="accent2"/>
                </a:solidFill>
                <a:latin typeface="Bradley Hand ITC" panose="03070402050302030203" pitchFamily="66" charset="0"/>
              </a:rPr>
              <a:t>Construction or reconstruction of a penis or the artificial modification of the penis</a:t>
            </a:r>
          </a:p>
          <a:p>
            <a:endParaRPr lang="en-US" b="1" dirty="0">
              <a:solidFill>
                <a:schemeClr val="accent2"/>
              </a:solidFill>
              <a:latin typeface="Bradley Hand ITC" panose="03070402050302030203" pitchFamily="66" charset="0"/>
            </a:endParaRPr>
          </a:p>
        </p:txBody>
      </p:sp>
      <p:sp>
        <p:nvSpPr>
          <p:cNvPr id="5" name="TextBox 4">
            <a:extLst>
              <a:ext uri="{FF2B5EF4-FFF2-40B4-BE49-F238E27FC236}">
                <a16:creationId xmlns:a16="http://schemas.microsoft.com/office/drawing/2014/main" id="{AA3B679B-0A43-63E3-40BB-BAECDF02BE8B}"/>
              </a:ext>
            </a:extLst>
          </p:cNvPr>
          <p:cNvSpPr txBox="1"/>
          <p:nvPr/>
        </p:nvSpPr>
        <p:spPr>
          <a:xfrm>
            <a:off x="586233" y="1330442"/>
            <a:ext cx="9740519" cy="3416320"/>
          </a:xfrm>
          <a:prstGeom prst="rect">
            <a:avLst/>
          </a:prstGeom>
          <a:noFill/>
        </p:spPr>
        <p:txBody>
          <a:bodyPr wrap="square" rtlCol="0">
            <a:spAutoFit/>
          </a:bodyPr>
          <a:lstStyle/>
          <a:p>
            <a:r>
              <a:rPr lang="en-US" dirty="0">
                <a:latin typeface="Broadway" panose="04040905080B02020502" pitchFamily="82" charset="0"/>
              </a:rPr>
              <a:t>Radial Forearm Flap (RFF)</a:t>
            </a:r>
          </a:p>
          <a:p>
            <a:endParaRPr lang="en-US" dirty="0">
              <a:latin typeface="Broadway" panose="04040905080B02020502" pitchFamily="82" charset="0"/>
            </a:endParaRPr>
          </a:p>
          <a:p>
            <a:r>
              <a:rPr lang="en-US" b="1" dirty="0">
                <a:latin typeface="Bradley Hand ITC" panose="03070402050302030203" pitchFamily="66" charset="0"/>
              </a:rPr>
              <a:t>: most common type</a:t>
            </a:r>
          </a:p>
          <a:p>
            <a:r>
              <a:rPr lang="en-US" b="1" dirty="0">
                <a:latin typeface="Bradley Hand ITC" panose="03070402050302030203" pitchFamily="66" charset="0"/>
              </a:rPr>
              <a:t>: 1 to 2 stages</a:t>
            </a:r>
          </a:p>
          <a:p>
            <a:r>
              <a:rPr lang="en-US" b="1" dirty="0">
                <a:latin typeface="Bradley Hand ITC" panose="03070402050302030203" pitchFamily="66" charset="0"/>
              </a:rPr>
              <a:t>: 8 to 12 week recovery</a:t>
            </a:r>
          </a:p>
          <a:p>
            <a:endParaRPr lang="en-US" b="1" dirty="0">
              <a:latin typeface="Bradley Hand ITC" panose="03070402050302030203" pitchFamily="66" charset="0"/>
            </a:endParaRPr>
          </a:p>
          <a:p>
            <a:r>
              <a:rPr lang="en-US" b="1" dirty="0">
                <a:latin typeface="Bradley Hand ITC" panose="03070402050302030203" pitchFamily="66" charset="0"/>
              </a:rPr>
              <a:t>: dissection of arteries, veins, and nerves</a:t>
            </a:r>
          </a:p>
          <a:p>
            <a:r>
              <a:rPr lang="en-US" b="1" dirty="0">
                <a:latin typeface="Bradley Hand ITC" panose="03070402050302030203" pitchFamily="66" charset="0"/>
              </a:rPr>
              <a:t>: donor site is thin and supple which allows the flap to be easily tubed and shaped into phallus</a:t>
            </a:r>
          </a:p>
          <a:p>
            <a:endParaRPr lang="en-US" b="1" dirty="0">
              <a:latin typeface="Bradley Hand ITC" panose="03070402050302030203" pitchFamily="66" charset="0"/>
            </a:endParaRPr>
          </a:p>
          <a:p>
            <a:r>
              <a:rPr lang="en-US" b="1" u="sng" dirty="0">
                <a:latin typeface="Bradley Hand ITC" panose="03070402050302030203" pitchFamily="66" charset="0"/>
              </a:rPr>
              <a:t>Stage 1:</a:t>
            </a:r>
            <a:r>
              <a:rPr lang="en-US" b="1" dirty="0">
                <a:latin typeface="Bradley Hand ITC" panose="03070402050302030203" pitchFamily="66" charset="0"/>
              </a:rPr>
              <a:t> phalloplasty, urethroplasty, vaginectomy, scrotoplasty, glansplasty</a:t>
            </a:r>
          </a:p>
          <a:p>
            <a:r>
              <a:rPr lang="en-US" b="1" u="sng" dirty="0">
                <a:latin typeface="Bradley Hand ITC" panose="03070402050302030203" pitchFamily="66" charset="0"/>
              </a:rPr>
              <a:t>Stage 2:</a:t>
            </a:r>
            <a:r>
              <a:rPr lang="en-US" b="1" dirty="0">
                <a:latin typeface="Bradley Hand ITC" panose="03070402050302030203" pitchFamily="66" charset="0"/>
              </a:rPr>
              <a:t> testicular implants and penile implant</a:t>
            </a:r>
          </a:p>
          <a:p>
            <a:r>
              <a:rPr lang="en-US" dirty="0">
                <a:latin typeface="Broadway" panose="04040905080B02020502" pitchFamily="82" charset="0"/>
              </a:rPr>
              <a:t> </a:t>
            </a:r>
          </a:p>
        </p:txBody>
      </p:sp>
      <p:sp>
        <p:nvSpPr>
          <p:cNvPr id="6" name="TextBox 5">
            <a:extLst>
              <a:ext uri="{FF2B5EF4-FFF2-40B4-BE49-F238E27FC236}">
                <a16:creationId xmlns:a16="http://schemas.microsoft.com/office/drawing/2014/main" id="{14128387-1345-91CA-75AB-42E837A9261B}"/>
              </a:ext>
            </a:extLst>
          </p:cNvPr>
          <p:cNvSpPr txBox="1"/>
          <p:nvPr/>
        </p:nvSpPr>
        <p:spPr>
          <a:xfrm>
            <a:off x="188297" y="4621047"/>
            <a:ext cx="11993257" cy="2308324"/>
          </a:xfrm>
          <a:prstGeom prst="rect">
            <a:avLst/>
          </a:prstGeom>
          <a:noFill/>
        </p:spPr>
        <p:txBody>
          <a:bodyPr wrap="square" rtlCol="0">
            <a:spAutoFit/>
          </a:bodyPr>
          <a:lstStyle/>
          <a:p>
            <a:r>
              <a:rPr lang="en-US" b="1" u="sng" dirty="0">
                <a:latin typeface="Bradley Hand ITC" panose="03070402050302030203" pitchFamily="66" charset="0"/>
              </a:rPr>
              <a:t>Optional: </a:t>
            </a:r>
          </a:p>
          <a:p>
            <a:r>
              <a:rPr lang="en-US" b="1" dirty="0">
                <a:latin typeface="Bradley Hand ITC" panose="03070402050302030203" pitchFamily="66" charset="0"/>
              </a:rPr>
              <a:t>urethroplasty – lengthening the urethra to the tip of the phallus</a:t>
            </a:r>
          </a:p>
          <a:p>
            <a:r>
              <a:rPr lang="en-US" b="1" dirty="0">
                <a:latin typeface="Bradley Hand ITC" panose="03070402050302030203" pitchFamily="66" charset="0"/>
              </a:rPr>
              <a:t>vaginectomy – removal of the vagina</a:t>
            </a:r>
          </a:p>
          <a:p>
            <a:r>
              <a:rPr lang="en-US" b="1" dirty="0">
                <a:latin typeface="Bradley Hand ITC" panose="03070402050302030203" pitchFamily="66" charset="0"/>
              </a:rPr>
              <a:t>scrotoplasty – formation of a scrotum using native labial majora tissue</a:t>
            </a:r>
          </a:p>
          <a:p>
            <a:r>
              <a:rPr lang="en-US" b="1" dirty="0">
                <a:latin typeface="Bradley Hand ITC" panose="03070402050302030203" pitchFamily="66" charset="0"/>
              </a:rPr>
              <a:t>glansplasty – creation of penis crown resulting in circumcised-looking phallus</a:t>
            </a:r>
          </a:p>
          <a:p>
            <a:r>
              <a:rPr lang="en-US" b="1" dirty="0">
                <a:latin typeface="Bradley Hand ITC" panose="03070402050302030203" pitchFamily="66" charset="0"/>
              </a:rPr>
              <a:t>testicular implants – solid silicone implants (9-12 months after scrotoplasty)</a:t>
            </a:r>
          </a:p>
          <a:p>
            <a:r>
              <a:rPr lang="en-US" b="1" dirty="0">
                <a:latin typeface="Bradley Hand ITC" panose="03070402050302030203" pitchFamily="66" charset="0"/>
              </a:rPr>
              <a:t>penile implant – semi-rigid or inflatable implant that allows for penetrative intercourse (9-12 months after phalloplasty)</a:t>
            </a:r>
          </a:p>
          <a:p>
            <a:endParaRPr lang="en-US" b="1" dirty="0"/>
          </a:p>
        </p:txBody>
      </p:sp>
    </p:spTree>
    <p:extLst>
      <p:ext uri="{BB962C8B-B14F-4D97-AF65-F5344CB8AC3E}">
        <p14:creationId xmlns:p14="http://schemas.microsoft.com/office/powerpoint/2010/main" val="3929492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0" name="Group 9">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1" name="Straight Connector 10">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1" name="Freeform: Shape 40">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43" name="Freeform: Shape 42">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grpSp>
        <p:nvGrpSpPr>
          <p:cNvPr id="45" name="Group 44">
            <a:extLst>
              <a:ext uri="{FF2B5EF4-FFF2-40B4-BE49-F238E27FC236}">
                <a16:creationId xmlns:a16="http://schemas.microsoft.com/office/drawing/2014/main" id="{CFB42397-759B-4110-90F9-11A099A04F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6" name="Straight Connector 45">
              <a:extLst>
                <a:ext uri="{FF2B5EF4-FFF2-40B4-BE49-F238E27FC236}">
                  <a16:creationId xmlns:a16="http://schemas.microsoft.com/office/drawing/2014/main" id="{7CE16B93-748F-4AF3-90C6-D3EE861E78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1F2252F-DB74-4990-8E43-3B46EB31A8F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0BBB0339-E325-46BB-A951-96F1A4651B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21A6F6B-EBF5-41B9-BDDB-AF519B8AD4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2CB88A6-ABF0-4981-8112-89F17060AF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207B5CF-3BA7-46DE-A98B-C46A77F219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DE055E6-5758-4FD1-A969-1AB1F47EE5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15B9E002-9254-431A-BEE3-BC744C6D41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5BB4EB4-8685-4464-8EAE-D44D7770B6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3239F69-CDD7-49E2-9C2E-B56A6D009A3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6C507C8-734D-457D-A4EA-3C1F17BC8C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139D922-20CB-41E9-B69E-FA643C51A3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5FE3C40B-0A70-4224-BC24-365327DC6C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22999B0-1AA0-4D8B-BB3E-1BEAD972B8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9737CB6-048C-4FD9-9663-0D214A0A3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2F1A2328-0FD2-449E-A066-56A7D096AB1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3212297-7D47-455C-B574-D4A450A6B9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4F88725D-F086-42CF-A0A4-F335D03F9E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EE97B27-B4E2-45AF-ACC9-5EC22DB7A8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8FADBC7B-7D04-4E57-9B78-3FC78B9030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CCD44BB5-3236-443E-BDD8-7E145E32D6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385E742B-9320-4785-A94F-2CAE2855CC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A42F567-7F15-4D7B-8F9C-5F8F6B2832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69DAD4DF-0FE8-401C-AE04-738B80B258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101394A-2A38-4F45-B5B6-A025C4B43F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79D4873B-257C-4327-907C-0829469214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D5350388-C37B-41E0-8172-2F7D79DBBA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1DA0A053-52F2-4D51-BEB7-31B0A3CA04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B23551FA-C6B2-4251-A24C-021D7B64EA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9A50F0F9-04C8-47E4-AF66-B3CAF8C819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77" name="Straight Connector 76">
              <a:extLst>
                <a:ext uri="{FF2B5EF4-FFF2-40B4-BE49-F238E27FC236}">
                  <a16:creationId xmlns:a16="http://schemas.microsoft.com/office/drawing/2014/main" id="{2017C593-7166-4110-8447-086A8A2DB9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0792CE38-231D-4EFB-BD1C-B0DFC4714A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37902244-3120-4F1E-BCA7-C414F8CA57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6C2A9BEC-6FBD-4C4E-9D8F-6797108601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D05CAB2-3C3D-4649-A904-7115E0A40D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479ECC96-BB36-4A8A-ACFC-0CDAC9A327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6C3BBC2-CEC2-44E9-B82B-34488E7E33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73074D9-0CF2-46DC-8D7A-871B6FE419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D573F54A-11A1-4A06-8130-294B4D5CEE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72F69BFB-91DF-4F4E-BE91-2D6805CD68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4BA93DEE-828E-4AC5-A89A-B3FCC1689A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2043F28B-A5B8-4573-89CC-A68E27A72E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A41EDE26-6F99-4FF5-A50B-255FEF1CAC1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DC69229A-861A-4B33-A690-B89F20F21A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A1FF5E2F-2AD1-485A-8981-8905C2357C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82E9781F-DF28-41A8-8A6B-7DC5409F9E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ECDF5C52-5A30-4182-9FF7-118DB1BB64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FC8008CF-A1BC-4A0E-B9A2-05FB501EBD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DF1A43F-5E26-4631-8775-BC3BACEB16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08A5A284-AA4F-43C1-84B9-947642136B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B3BE54E-1FBA-4E64-982C-9CA2C0C484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7E7BA94A-1A8A-45C6-9B8F-AFEC955F1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55C6D3A0-6B84-4021-87FB-3179A711BB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DA87903E-EEC8-47F4-8730-06C5FD14BC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A8A92A2B-3460-4608-B3EA-4FFEAF83B1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B0E1020-452C-4B7F-A1D2-BA8F1B83FA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6903CF7B-6947-4932-AD73-020495EDC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8453FA51-CE2D-4B84-9F4F-3263D1BC4D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327B132-AD8C-4732-93AA-C136586C22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107" name="Rectangle 106">
            <a:extLst>
              <a:ext uri="{FF2B5EF4-FFF2-40B4-BE49-F238E27FC236}">
                <a16:creationId xmlns:a16="http://schemas.microsoft.com/office/drawing/2014/main" id="{A173122F-D466-4F08-90FA-0038F7AC21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9" name="Rectangle 108">
            <a:extLst>
              <a:ext uri="{FF2B5EF4-FFF2-40B4-BE49-F238E27FC236}">
                <a16:creationId xmlns:a16="http://schemas.microsoft.com/office/drawing/2014/main" id="{4A929113-1368-4B1B-9C6F-140F47CBF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1" name="Freeform: Shape 110">
            <a:extLst>
              <a:ext uri="{FF2B5EF4-FFF2-40B4-BE49-F238E27FC236}">
                <a16:creationId xmlns:a16="http://schemas.microsoft.com/office/drawing/2014/main" id="{0B6C48B2-8296-4312-8901-93BB7735D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750" y="1"/>
            <a:ext cx="12188952" cy="2452880"/>
          </a:xfrm>
          <a:custGeom>
            <a:avLst/>
            <a:gdLst>
              <a:gd name="connsiteX0" fmla="*/ 8951169 w 12178450"/>
              <a:gd name="connsiteY0" fmla="*/ 32 h 2001622"/>
              <a:gd name="connsiteX1" fmla="*/ 11653845 w 12178450"/>
              <a:gd name="connsiteY1" fmla="*/ 209874 h 2001622"/>
              <a:gd name="connsiteX2" fmla="*/ 12178450 w 12178450"/>
              <a:gd name="connsiteY2" fmla="*/ 286723 h 2001622"/>
              <a:gd name="connsiteX3" fmla="*/ 12178450 w 12178450"/>
              <a:gd name="connsiteY3" fmla="*/ 2001622 h 2001622"/>
              <a:gd name="connsiteX4" fmla="*/ 0 w 12178450"/>
              <a:gd name="connsiteY4" fmla="*/ 2001622 h 2001622"/>
              <a:gd name="connsiteX5" fmla="*/ 0 w 12178450"/>
              <a:gd name="connsiteY5" fmla="*/ 1010979 h 2001622"/>
              <a:gd name="connsiteX6" fmla="*/ 8951169 w 12178450"/>
              <a:gd name="connsiteY6" fmla="*/ 32 h 2001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78450" h="2001622">
                <a:moveTo>
                  <a:pt x="8951169" y="32"/>
                </a:moveTo>
                <a:cubicBezTo>
                  <a:pt x="9704520" y="1593"/>
                  <a:pt x="10578586" y="62133"/>
                  <a:pt x="11653845" y="209874"/>
                </a:cubicBezTo>
                <a:lnTo>
                  <a:pt x="12178450" y="286723"/>
                </a:lnTo>
                <a:lnTo>
                  <a:pt x="12178450" y="2001622"/>
                </a:lnTo>
                <a:lnTo>
                  <a:pt x="0" y="2001622"/>
                </a:lnTo>
                <a:lnTo>
                  <a:pt x="0" y="1010979"/>
                </a:lnTo>
                <a:cubicBezTo>
                  <a:pt x="4768989" y="1010979"/>
                  <a:pt x="5812206" y="-6472"/>
                  <a:pt x="8951169" y="32"/>
                </a:cubicBezTo>
                <a:close/>
              </a:path>
            </a:pathLst>
          </a:custGeom>
          <a:solidFill>
            <a:schemeClr val="accent5">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113" name="Right Triangle 112">
            <a:extLst>
              <a:ext uri="{FF2B5EF4-FFF2-40B4-BE49-F238E27FC236}">
                <a16:creationId xmlns:a16="http://schemas.microsoft.com/office/drawing/2014/main" id="{C24346C5-B1C8-4C83-846B-122A3B4B2F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5270" y="4918297"/>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5" name="Group 114">
            <a:extLst>
              <a:ext uri="{FF2B5EF4-FFF2-40B4-BE49-F238E27FC236}">
                <a16:creationId xmlns:a16="http://schemas.microsoft.com/office/drawing/2014/main" id="{90F28F7A-4F2F-4C1B-AF1C-A6E7C79532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16" name="Straight Connector 115">
              <a:extLst>
                <a:ext uri="{FF2B5EF4-FFF2-40B4-BE49-F238E27FC236}">
                  <a16:creationId xmlns:a16="http://schemas.microsoft.com/office/drawing/2014/main" id="{B23CC870-B5E9-475F-A625-9E862A6295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42A6B08C-017D-4B4D-95EC-4BB83C5541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94599402-E1B8-4E3B-A56D-68606FC1EF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B720C48A-E9A0-4B85-A954-39375E099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B0E26956-FF2A-412E-ACC4-29CCD02599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FB31E652-49AC-4108-85B8-75122A48A5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C1DB29F-0624-4035-B188-640616D5DE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1D27221C-2427-4C99-89DC-1A38A54058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2DBF1D76-8076-4BAE-B627-F1861C9E08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8E930E41-FC2F-4319-9C28-32C2784300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C0936C1B-0C10-464B-85C8-345095AAB3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DB90EC61-FD0C-434A-9D1B-A20035C214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5F5CC56-1FDA-4D3E-9C6E-8E996026C3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272B8FB2-B735-480F-9A88-48AADB2227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85B46C1B-4FC4-4E24-AC43-07940BE1E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C34915AF-0AE3-4EDD-8681-4C3F2C592B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5C35A3F3-714E-4F69-9BDF-8ED284EF29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03D561AC-B0B1-47EB-BE05-209F5612B7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D3508E52-4FD9-4E6D-AFEA-69A88ED268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C69DDE76-16F7-472F-B6D7-84AE8FFF31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B2D87BEF-8844-4A3E-B130-B7D26740CC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BB381129-2089-4EAA-AE6C-2BAA96BC82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5B69BF7A-FA63-4706-8066-DF15018E66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6A3ECB71-0CCD-403F-B14B-ABC48D78CD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D9095BBA-0FE1-49E5-89F7-22125BAF87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B55351D8-6F27-4B82-968B-581B177CB4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51025A5-EB5A-4057-A85E-69AF0E6BE6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5030318B-EEB9-4D92-BC50-D115109898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417FC0E3-7CC7-4188-BC7A-7E8FB55649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62836A9-51A1-B3BC-7306-E160E271664B}"/>
              </a:ext>
            </a:extLst>
          </p:cNvPr>
          <p:cNvSpPr>
            <a:spLocks noGrp="1"/>
          </p:cNvSpPr>
          <p:nvPr>
            <p:ph type="title"/>
          </p:nvPr>
        </p:nvSpPr>
        <p:spPr>
          <a:xfrm>
            <a:off x="732511" y="122738"/>
            <a:ext cx="6542916" cy="2574923"/>
          </a:xfrm>
        </p:spPr>
        <p:txBody>
          <a:bodyPr vert="horz" lIns="91440" tIns="45720" rIns="91440" bIns="45720" rtlCol="0" anchor="ctr">
            <a:normAutofit/>
          </a:bodyPr>
          <a:lstStyle/>
          <a:p>
            <a:r>
              <a:rPr lang="en-US" sz="5400" dirty="0">
                <a:solidFill>
                  <a:schemeClr val="tx2"/>
                </a:solidFill>
                <a:latin typeface="Broadway" panose="04040905080B02020502" pitchFamily="82" charset="0"/>
              </a:rPr>
              <a:t>RFF Phalloplasty</a:t>
            </a:r>
            <a:br>
              <a:rPr lang="en-US" sz="5400" dirty="0">
                <a:solidFill>
                  <a:schemeClr val="tx2"/>
                </a:solidFill>
              </a:rPr>
            </a:br>
            <a:endParaRPr lang="en-US" sz="5400" dirty="0">
              <a:solidFill>
                <a:schemeClr val="tx2"/>
              </a:solidFill>
            </a:endParaRPr>
          </a:p>
        </p:txBody>
      </p:sp>
      <p:sp>
        <p:nvSpPr>
          <p:cNvPr id="3" name="TextBox 2">
            <a:extLst>
              <a:ext uri="{FF2B5EF4-FFF2-40B4-BE49-F238E27FC236}">
                <a16:creationId xmlns:a16="http://schemas.microsoft.com/office/drawing/2014/main" id="{153E0652-54E2-F189-A4B6-A927B9474C88}"/>
              </a:ext>
            </a:extLst>
          </p:cNvPr>
          <p:cNvSpPr txBox="1"/>
          <p:nvPr/>
        </p:nvSpPr>
        <p:spPr>
          <a:xfrm>
            <a:off x="1185752" y="2465832"/>
            <a:ext cx="5786677" cy="4124206"/>
          </a:xfrm>
          <a:prstGeom prst="rect">
            <a:avLst/>
          </a:prstGeom>
          <a:noFill/>
        </p:spPr>
        <p:txBody>
          <a:bodyPr wrap="square" rtlCol="0">
            <a:spAutoFit/>
          </a:bodyPr>
          <a:lstStyle/>
          <a:p>
            <a:r>
              <a:rPr lang="en-US" b="1" dirty="0">
                <a:latin typeface="Bradley Hand ITC" panose="03070402050302030203" pitchFamily="66" charset="0"/>
              </a:rPr>
              <a:t>Donor Site for </a:t>
            </a:r>
            <a:r>
              <a:rPr lang="en-US" b="1" u="sng" dirty="0">
                <a:latin typeface="Bradley Hand ITC" panose="03070402050302030203" pitchFamily="66" charset="0"/>
              </a:rPr>
              <a:t>Phallus:</a:t>
            </a:r>
            <a:r>
              <a:rPr lang="en-US" b="1" dirty="0">
                <a:latin typeface="Bradley Hand ITC" panose="03070402050302030203" pitchFamily="66" charset="0"/>
              </a:rPr>
              <a:t> Left Forearm</a:t>
            </a:r>
          </a:p>
          <a:p>
            <a:r>
              <a:rPr lang="en-US" b="1" dirty="0">
                <a:latin typeface="Bradley Hand ITC" panose="03070402050302030203" pitchFamily="66" charset="0"/>
              </a:rPr>
              <a:t>Donor Site for </a:t>
            </a:r>
            <a:r>
              <a:rPr lang="en-US" b="1" u="sng" dirty="0">
                <a:latin typeface="Bradley Hand ITC" panose="03070402050302030203" pitchFamily="66" charset="0"/>
              </a:rPr>
              <a:t>Forearm:</a:t>
            </a:r>
            <a:r>
              <a:rPr lang="en-US" b="1" dirty="0">
                <a:latin typeface="Bradley Hand ITC" panose="03070402050302030203" pitchFamily="66" charset="0"/>
              </a:rPr>
              <a:t> Left Thigh</a:t>
            </a:r>
          </a:p>
          <a:p>
            <a:endParaRPr lang="en-US" b="1" dirty="0">
              <a:latin typeface="Bradley Hand ITC" panose="03070402050302030203" pitchFamily="66" charset="0"/>
            </a:endParaRPr>
          </a:p>
          <a:p>
            <a:r>
              <a:rPr lang="en-US" b="1" u="sng" dirty="0">
                <a:latin typeface="Bradley Hand ITC" panose="03070402050302030203" pitchFamily="66" charset="0"/>
              </a:rPr>
              <a:t>Stage 1 included</a:t>
            </a:r>
          </a:p>
          <a:p>
            <a:r>
              <a:rPr lang="en-US" b="1" dirty="0">
                <a:latin typeface="Bradley Hand ITC" panose="03070402050302030203" pitchFamily="66" charset="0"/>
              </a:rPr>
              <a:t>: phalloplasty – </a:t>
            </a:r>
            <a:r>
              <a:rPr lang="en-US" b="1" dirty="0">
                <a:solidFill>
                  <a:schemeClr val="accent2"/>
                </a:solidFill>
                <a:latin typeface="Bradley Hand ITC" panose="03070402050302030203" pitchFamily="66" charset="0"/>
              </a:rPr>
              <a:t>Clit is buried in phallus for sensation! </a:t>
            </a:r>
          </a:p>
          <a:p>
            <a:r>
              <a:rPr lang="en-US" b="1" dirty="0">
                <a:latin typeface="Bradley Hand ITC" panose="03070402050302030203" pitchFamily="66" charset="0"/>
              </a:rPr>
              <a:t>: urethroplasty – </a:t>
            </a:r>
            <a:r>
              <a:rPr lang="en-US" b="1" dirty="0">
                <a:solidFill>
                  <a:schemeClr val="accent2"/>
                </a:solidFill>
                <a:latin typeface="Bradley Hand ITC" panose="03070402050302030203" pitchFamily="66" charset="0"/>
              </a:rPr>
              <a:t>yes, I can stand to pee!!</a:t>
            </a:r>
          </a:p>
          <a:p>
            <a:r>
              <a:rPr lang="en-US" sz="1600" b="1" dirty="0">
                <a:solidFill>
                  <a:schemeClr val="accent2"/>
                </a:solidFill>
                <a:latin typeface="Bradley Hand ITC" panose="03070402050302030203" pitchFamily="66" charset="0"/>
              </a:rPr>
              <a:t>bag (</a:t>
            </a:r>
            <a:r>
              <a:rPr lang="en-US" sz="1600" b="1" dirty="0" err="1">
                <a:solidFill>
                  <a:schemeClr val="accent2"/>
                </a:solidFill>
                <a:latin typeface="Bradley Hand ITC" panose="03070402050302030203" pitchFamily="66" charset="0"/>
              </a:rPr>
              <a:t>jan.</a:t>
            </a:r>
            <a:r>
              <a:rPr lang="en-US" sz="1600" b="1" dirty="0">
                <a:solidFill>
                  <a:schemeClr val="accent2"/>
                </a:solidFill>
                <a:latin typeface="Bradley Hand ITC" panose="03070402050302030203" pitchFamily="66" charset="0"/>
              </a:rPr>
              <a:t> 24-feb. 12)</a:t>
            </a:r>
          </a:p>
          <a:p>
            <a:r>
              <a:rPr lang="en-US" sz="1600" b="1" dirty="0">
                <a:solidFill>
                  <a:schemeClr val="accent2"/>
                </a:solidFill>
                <a:latin typeface="Bradley Hand ITC" panose="03070402050302030203" pitchFamily="66" charset="0"/>
              </a:rPr>
              <a:t>flip flow (</a:t>
            </a:r>
            <a:r>
              <a:rPr lang="en-US" sz="1600" b="1" dirty="0" err="1">
                <a:solidFill>
                  <a:schemeClr val="accent2"/>
                </a:solidFill>
                <a:latin typeface="Bradley Hand ITC" panose="03070402050302030203" pitchFamily="66" charset="0"/>
              </a:rPr>
              <a:t>feb.</a:t>
            </a:r>
            <a:r>
              <a:rPr lang="en-US" sz="1600" b="1" dirty="0">
                <a:solidFill>
                  <a:schemeClr val="accent2"/>
                </a:solidFill>
                <a:latin typeface="Bradley Hand ITC" panose="03070402050302030203" pitchFamily="66" charset="0"/>
              </a:rPr>
              <a:t> 12-feb. 19)</a:t>
            </a:r>
          </a:p>
          <a:p>
            <a:r>
              <a:rPr lang="en-US" sz="1600" b="1" dirty="0">
                <a:solidFill>
                  <a:schemeClr val="accent2"/>
                </a:solidFill>
                <a:latin typeface="Bradley Hand ITC" panose="03070402050302030203" pitchFamily="66" charset="0"/>
              </a:rPr>
              <a:t>voiding trial (</a:t>
            </a:r>
            <a:r>
              <a:rPr lang="en-US" sz="1600" b="1" dirty="0" err="1">
                <a:solidFill>
                  <a:schemeClr val="accent2"/>
                </a:solidFill>
                <a:latin typeface="Bradley Hand ITC" panose="03070402050302030203" pitchFamily="66" charset="0"/>
              </a:rPr>
              <a:t>feb.</a:t>
            </a:r>
            <a:r>
              <a:rPr lang="en-US" sz="1600" b="1" dirty="0">
                <a:solidFill>
                  <a:schemeClr val="accent2"/>
                </a:solidFill>
                <a:latin typeface="Bradley Hand ITC" panose="03070402050302030203" pitchFamily="66" charset="0"/>
              </a:rPr>
              <a:t> 17-19)</a:t>
            </a:r>
          </a:p>
          <a:p>
            <a:r>
              <a:rPr lang="en-US" b="1" dirty="0">
                <a:latin typeface="Bradley Hand ITC" panose="03070402050302030203" pitchFamily="66" charset="0"/>
              </a:rPr>
              <a:t>: scrotoplasty</a:t>
            </a:r>
          </a:p>
          <a:p>
            <a:r>
              <a:rPr lang="en-US" b="1" dirty="0">
                <a:latin typeface="Bradley Hand ITC" panose="03070402050302030203" pitchFamily="66" charset="0"/>
              </a:rPr>
              <a:t>: vaginectomy</a:t>
            </a:r>
          </a:p>
          <a:p>
            <a:r>
              <a:rPr lang="en-US" b="1" dirty="0">
                <a:latin typeface="Bradley Hand ITC" panose="03070402050302030203" pitchFamily="66" charset="0"/>
              </a:rPr>
              <a:t>: glansplasty</a:t>
            </a:r>
          </a:p>
          <a:p>
            <a:endParaRPr lang="en-US" b="1" dirty="0">
              <a:latin typeface="Bradley Hand ITC" panose="03070402050302030203" pitchFamily="66" charset="0"/>
            </a:endParaRPr>
          </a:p>
          <a:p>
            <a:r>
              <a:rPr lang="en-US" b="1" u="sng" dirty="0">
                <a:latin typeface="Bradley Hand ITC" panose="03070402050302030203" pitchFamily="66" charset="0"/>
              </a:rPr>
              <a:t>Stage 2 will include</a:t>
            </a:r>
          </a:p>
          <a:p>
            <a:r>
              <a:rPr lang="en-US" sz="1600" b="1" dirty="0">
                <a:latin typeface="Bradley Hand ITC" panose="03070402050302030203" pitchFamily="66" charset="0"/>
              </a:rPr>
              <a:t>: testicular implants  </a:t>
            </a:r>
            <a:r>
              <a:rPr lang="en-US" sz="1600" b="1" dirty="0">
                <a:solidFill>
                  <a:schemeClr val="accent2"/>
                </a:solidFill>
                <a:latin typeface="Bradley Hand ITC" panose="03070402050302030203" pitchFamily="66" charset="0"/>
              </a:rPr>
              <a:t>*penile implant is not ideal for ME*</a:t>
            </a:r>
          </a:p>
        </p:txBody>
      </p:sp>
      <p:sp>
        <p:nvSpPr>
          <p:cNvPr id="4" name="TextBox 3">
            <a:extLst>
              <a:ext uri="{FF2B5EF4-FFF2-40B4-BE49-F238E27FC236}">
                <a16:creationId xmlns:a16="http://schemas.microsoft.com/office/drawing/2014/main" id="{D1E5D7AF-F2BA-D1E0-61ED-A101E5FBF0DB}"/>
              </a:ext>
            </a:extLst>
          </p:cNvPr>
          <p:cNvSpPr txBox="1"/>
          <p:nvPr/>
        </p:nvSpPr>
        <p:spPr>
          <a:xfrm>
            <a:off x="7194809" y="3509708"/>
            <a:ext cx="4762751" cy="646331"/>
          </a:xfrm>
          <a:prstGeom prst="rect">
            <a:avLst/>
          </a:prstGeom>
          <a:noFill/>
        </p:spPr>
        <p:txBody>
          <a:bodyPr wrap="square" rtlCol="0">
            <a:spAutoFit/>
          </a:bodyPr>
          <a:lstStyle/>
          <a:p>
            <a:r>
              <a:rPr lang="en-US" b="1" u="sng" dirty="0">
                <a:latin typeface="Bradley Hand ITC" panose="03070402050302030203" pitchFamily="66" charset="0"/>
              </a:rPr>
              <a:t>Length:</a:t>
            </a:r>
            <a:r>
              <a:rPr lang="en-US" b="1" dirty="0">
                <a:latin typeface="Bradley Hand ITC" panose="03070402050302030203" pitchFamily="66" charset="0"/>
              </a:rPr>
              <a:t> 5 inches (wanted 6 to 6.5 inches)</a:t>
            </a:r>
          </a:p>
          <a:p>
            <a:r>
              <a:rPr lang="en-US" b="1" u="sng" dirty="0">
                <a:latin typeface="Bradley Hand ITC" panose="03070402050302030203" pitchFamily="66" charset="0"/>
              </a:rPr>
              <a:t>Girth:</a:t>
            </a:r>
            <a:r>
              <a:rPr lang="en-US" b="1" dirty="0">
                <a:latin typeface="Bradley Hand ITC" panose="03070402050302030203" pitchFamily="66" charset="0"/>
              </a:rPr>
              <a:t> 5.5 inches </a:t>
            </a:r>
          </a:p>
        </p:txBody>
      </p:sp>
      <p:sp>
        <p:nvSpPr>
          <p:cNvPr id="40" name="TextBox 39">
            <a:extLst>
              <a:ext uri="{FF2B5EF4-FFF2-40B4-BE49-F238E27FC236}">
                <a16:creationId xmlns:a16="http://schemas.microsoft.com/office/drawing/2014/main" id="{8C9A87D6-6AD3-C3AE-5A4E-AF6E4935734C}"/>
              </a:ext>
            </a:extLst>
          </p:cNvPr>
          <p:cNvSpPr txBox="1"/>
          <p:nvPr/>
        </p:nvSpPr>
        <p:spPr>
          <a:xfrm>
            <a:off x="1130525" y="1499851"/>
            <a:ext cx="3875871" cy="707886"/>
          </a:xfrm>
          <a:prstGeom prst="rect">
            <a:avLst/>
          </a:prstGeom>
          <a:noFill/>
        </p:spPr>
        <p:txBody>
          <a:bodyPr wrap="square" rtlCol="0">
            <a:spAutoFit/>
          </a:bodyPr>
          <a:lstStyle/>
          <a:p>
            <a:r>
              <a:rPr lang="en-US" sz="2000" b="1" dirty="0">
                <a:solidFill>
                  <a:schemeClr val="accent1"/>
                </a:solidFill>
                <a:latin typeface="Bradley Hand ITC" panose="03070402050302030203" pitchFamily="66" charset="0"/>
              </a:rPr>
              <a:t>Surgery: January 24, 2024</a:t>
            </a:r>
          </a:p>
          <a:p>
            <a:r>
              <a:rPr lang="en-US" sz="2000" b="1" dirty="0">
                <a:solidFill>
                  <a:schemeClr val="accent1"/>
                </a:solidFill>
                <a:latin typeface="Bradley Hand ITC" panose="03070402050302030203" pitchFamily="66" charset="0"/>
              </a:rPr>
              <a:t>End of Recovery: April 24, 2024</a:t>
            </a:r>
          </a:p>
        </p:txBody>
      </p:sp>
    </p:spTree>
    <p:extLst>
      <p:ext uri="{BB962C8B-B14F-4D97-AF65-F5344CB8AC3E}">
        <p14:creationId xmlns:p14="http://schemas.microsoft.com/office/powerpoint/2010/main" val="4293018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0" name="Group 9">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1" name="Straight Connector 10">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1" name="Freeform: Shape 40">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43" name="Freeform: Shape 42">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grpSp>
        <p:nvGrpSpPr>
          <p:cNvPr id="45" name="Group 44">
            <a:extLst>
              <a:ext uri="{FF2B5EF4-FFF2-40B4-BE49-F238E27FC236}">
                <a16:creationId xmlns:a16="http://schemas.microsoft.com/office/drawing/2014/main" id="{CFB42397-759B-4110-90F9-11A099A04F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6" name="Straight Connector 45">
              <a:extLst>
                <a:ext uri="{FF2B5EF4-FFF2-40B4-BE49-F238E27FC236}">
                  <a16:creationId xmlns:a16="http://schemas.microsoft.com/office/drawing/2014/main" id="{7CE16B93-748F-4AF3-90C6-D3EE861E78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1F2252F-DB74-4990-8E43-3B46EB31A8F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0BBB0339-E325-46BB-A951-96F1A4651B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21A6F6B-EBF5-41B9-BDDB-AF519B8AD4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2CB88A6-ABF0-4981-8112-89F17060AF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207B5CF-3BA7-46DE-A98B-C46A77F219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DE055E6-5758-4FD1-A969-1AB1F47EE5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15B9E002-9254-431A-BEE3-BC744C6D41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5BB4EB4-8685-4464-8EAE-D44D7770B6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3239F69-CDD7-49E2-9C2E-B56A6D009A3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6C507C8-734D-457D-A4EA-3C1F17BC8C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139D922-20CB-41E9-B69E-FA643C51A3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5FE3C40B-0A70-4224-BC24-365327DC6C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22999B0-1AA0-4D8B-BB3E-1BEAD972B8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9737CB6-048C-4FD9-9663-0D214A0A3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2F1A2328-0FD2-449E-A066-56A7D096AB1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3212297-7D47-455C-B574-D4A450A6B9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4F88725D-F086-42CF-A0A4-F335D03F9E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EE97B27-B4E2-45AF-ACC9-5EC22DB7A8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8FADBC7B-7D04-4E57-9B78-3FC78B9030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CCD44BB5-3236-443E-BDD8-7E145E32D6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385E742B-9320-4785-A94F-2CAE2855CC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A42F567-7F15-4D7B-8F9C-5F8F6B2832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69DAD4DF-0FE8-401C-AE04-738B80B258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101394A-2A38-4F45-B5B6-A025C4B43F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79D4873B-257C-4327-907C-0829469214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D5350388-C37B-41E0-8172-2F7D79DBBA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1DA0A053-52F2-4D51-BEB7-31B0A3CA04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B23551FA-C6B2-4251-A24C-021D7B64EA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9A50F0F9-04C8-47E4-AF66-B3CAF8C819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77" name="Straight Connector 76">
              <a:extLst>
                <a:ext uri="{FF2B5EF4-FFF2-40B4-BE49-F238E27FC236}">
                  <a16:creationId xmlns:a16="http://schemas.microsoft.com/office/drawing/2014/main" id="{2017C593-7166-4110-8447-086A8A2DB9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0792CE38-231D-4EFB-BD1C-B0DFC4714A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37902244-3120-4F1E-BCA7-C414F8CA57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6C2A9BEC-6FBD-4C4E-9D8F-6797108601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D05CAB2-3C3D-4649-A904-7115E0A40D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479ECC96-BB36-4A8A-ACFC-0CDAC9A327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6C3BBC2-CEC2-44E9-B82B-34488E7E33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73074D9-0CF2-46DC-8D7A-871B6FE419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D573F54A-11A1-4A06-8130-294B4D5CEE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72F69BFB-91DF-4F4E-BE91-2D6805CD68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4BA93DEE-828E-4AC5-A89A-B3FCC1689A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2043F28B-A5B8-4573-89CC-A68E27A72E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A41EDE26-6F99-4FF5-A50B-255FEF1CAC1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DC69229A-861A-4B33-A690-B89F20F21A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A1FF5E2F-2AD1-485A-8981-8905C2357C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82E9781F-DF28-41A8-8A6B-7DC5409F9E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ECDF5C52-5A30-4182-9FF7-118DB1BB64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FC8008CF-A1BC-4A0E-B9A2-05FB501EBD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DF1A43F-5E26-4631-8775-BC3BACEB16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08A5A284-AA4F-43C1-84B9-947642136B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B3BE54E-1FBA-4E64-982C-9CA2C0C484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7E7BA94A-1A8A-45C6-9B8F-AFEC955F1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55C6D3A0-6B84-4021-87FB-3179A711BB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DA87903E-EEC8-47F4-8730-06C5FD14BC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A8A92A2B-3460-4608-B3EA-4FFEAF83B1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B0E1020-452C-4B7F-A1D2-BA8F1B83FA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6903CF7B-6947-4932-AD73-020495EDC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8453FA51-CE2D-4B84-9F4F-3263D1BC4D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327B132-AD8C-4732-93AA-C136586C22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107" name="Rectangle 106">
            <a:extLst>
              <a:ext uri="{FF2B5EF4-FFF2-40B4-BE49-F238E27FC236}">
                <a16:creationId xmlns:a16="http://schemas.microsoft.com/office/drawing/2014/main" id="{A173122F-D466-4F08-90FA-0038F7AC21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9" name="Rectangle 108">
            <a:extLst>
              <a:ext uri="{FF2B5EF4-FFF2-40B4-BE49-F238E27FC236}">
                <a16:creationId xmlns:a16="http://schemas.microsoft.com/office/drawing/2014/main" id="{4A929113-1368-4B1B-9C6F-140F47CBF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1" name="Freeform: Shape 110">
            <a:extLst>
              <a:ext uri="{FF2B5EF4-FFF2-40B4-BE49-F238E27FC236}">
                <a16:creationId xmlns:a16="http://schemas.microsoft.com/office/drawing/2014/main" id="{0B6C48B2-8296-4312-8901-93BB7735D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750" y="1"/>
            <a:ext cx="12188952" cy="2452880"/>
          </a:xfrm>
          <a:custGeom>
            <a:avLst/>
            <a:gdLst>
              <a:gd name="connsiteX0" fmla="*/ 8951169 w 12178450"/>
              <a:gd name="connsiteY0" fmla="*/ 32 h 2001622"/>
              <a:gd name="connsiteX1" fmla="*/ 11653845 w 12178450"/>
              <a:gd name="connsiteY1" fmla="*/ 209874 h 2001622"/>
              <a:gd name="connsiteX2" fmla="*/ 12178450 w 12178450"/>
              <a:gd name="connsiteY2" fmla="*/ 286723 h 2001622"/>
              <a:gd name="connsiteX3" fmla="*/ 12178450 w 12178450"/>
              <a:gd name="connsiteY3" fmla="*/ 2001622 h 2001622"/>
              <a:gd name="connsiteX4" fmla="*/ 0 w 12178450"/>
              <a:gd name="connsiteY4" fmla="*/ 2001622 h 2001622"/>
              <a:gd name="connsiteX5" fmla="*/ 0 w 12178450"/>
              <a:gd name="connsiteY5" fmla="*/ 1010979 h 2001622"/>
              <a:gd name="connsiteX6" fmla="*/ 8951169 w 12178450"/>
              <a:gd name="connsiteY6" fmla="*/ 32 h 2001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78450" h="2001622">
                <a:moveTo>
                  <a:pt x="8951169" y="32"/>
                </a:moveTo>
                <a:cubicBezTo>
                  <a:pt x="9704520" y="1593"/>
                  <a:pt x="10578586" y="62133"/>
                  <a:pt x="11653845" y="209874"/>
                </a:cubicBezTo>
                <a:lnTo>
                  <a:pt x="12178450" y="286723"/>
                </a:lnTo>
                <a:lnTo>
                  <a:pt x="12178450" y="2001622"/>
                </a:lnTo>
                <a:lnTo>
                  <a:pt x="0" y="2001622"/>
                </a:lnTo>
                <a:lnTo>
                  <a:pt x="0" y="1010979"/>
                </a:lnTo>
                <a:cubicBezTo>
                  <a:pt x="4768989" y="1010979"/>
                  <a:pt x="5812206" y="-6472"/>
                  <a:pt x="8951169" y="32"/>
                </a:cubicBezTo>
                <a:close/>
              </a:path>
            </a:pathLst>
          </a:custGeom>
          <a:solidFill>
            <a:schemeClr val="accent5">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113" name="Right Triangle 112">
            <a:extLst>
              <a:ext uri="{FF2B5EF4-FFF2-40B4-BE49-F238E27FC236}">
                <a16:creationId xmlns:a16="http://schemas.microsoft.com/office/drawing/2014/main" id="{C24346C5-B1C8-4C83-846B-122A3B4B2F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5270" y="4918297"/>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5" name="Group 114">
            <a:extLst>
              <a:ext uri="{FF2B5EF4-FFF2-40B4-BE49-F238E27FC236}">
                <a16:creationId xmlns:a16="http://schemas.microsoft.com/office/drawing/2014/main" id="{90F28F7A-4F2F-4C1B-AF1C-A6E7C79532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16" name="Straight Connector 115">
              <a:extLst>
                <a:ext uri="{FF2B5EF4-FFF2-40B4-BE49-F238E27FC236}">
                  <a16:creationId xmlns:a16="http://schemas.microsoft.com/office/drawing/2014/main" id="{B23CC870-B5E9-475F-A625-9E862A6295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42A6B08C-017D-4B4D-95EC-4BB83C5541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94599402-E1B8-4E3B-A56D-68606FC1EF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B720C48A-E9A0-4B85-A954-39375E099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B0E26956-FF2A-412E-ACC4-29CCD02599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FB31E652-49AC-4108-85B8-75122A48A5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C1DB29F-0624-4035-B188-640616D5DE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1D27221C-2427-4C99-89DC-1A38A54058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2DBF1D76-8076-4BAE-B627-F1861C9E08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8E930E41-FC2F-4319-9C28-32C2784300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C0936C1B-0C10-464B-85C8-345095AAB3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DB90EC61-FD0C-434A-9D1B-A20035C214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5F5CC56-1FDA-4D3E-9C6E-8E996026C3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272B8FB2-B735-480F-9A88-48AADB2227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85B46C1B-4FC4-4E24-AC43-07940BE1E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C34915AF-0AE3-4EDD-8681-4C3F2C592B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5C35A3F3-714E-4F69-9BDF-8ED284EF29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03D561AC-B0B1-47EB-BE05-209F5612B7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D3508E52-4FD9-4E6D-AFEA-69A88ED268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C69DDE76-16F7-472F-B6D7-84AE8FFF31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B2D87BEF-8844-4A3E-B130-B7D26740CC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BB381129-2089-4EAA-AE6C-2BAA96BC82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5B69BF7A-FA63-4706-8066-DF15018E66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6A3ECB71-0CCD-403F-B14B-ABC48D78CD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D9095BBA-0FE1-49E5-89F7-22125BAF87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B55351D8-6F27-4B82-968B-581B177CB4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51025A5-EB5A-4057-A85E-69AF0E6BE6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5030318B-EEB9-4D92-BC50-D115109898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417FC0E3-7CC7-4188-BC7A-7E8FB55649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62836A9-51A1-B3BC-7306-E160E271664B}"/>
              </a:ext>
            </a:extLst>
          </p:cNvPr>
          <p:cNvSpPr>
            <a:spLocks noGrp="1"/>
          </p:cNvSpPr>
          <p:nvPr>
            <p:ph type="title"/>
          </p:nvPr>
        </p:nvSpPr>
        <p:spPr>
          <a:xfrm>
            <a:off x="732511" y="122738"/>
            <a:ext cx="6542916" cy="2574923"/>
          </a:xfrm>
        </p:spPr>
        <p:txBody>
          <a:bodyPr vert="horz" lIns="91440" tIns="45720" rIns="91440" bIns="45720" rtlCol="0" anchor="ctr">
            <a:normAutofit/>
          </a:bodyPr>
          <a:lstStyle/>
          <a:p>
            <a:r>
              <a:rPr lang="en-US" sz="5400" dirty="0">
                <a:solidFill>
                  <a:schemeClr val="tx2"/>
                </a:solidFill>
                <a:latin typeface="Broadway" panose="04040905080B02020502" pitchFamily="82" charset="0"/>
              </a:rPr>
              <a:t>RFF Phalloplasty</a:t>
            </a:r>
            <a:br>
              <a:rPr lang="en-US" sz="5400" dirty="0">
                <a:solidFill>
                  <a:schemeClr val="tx2"/>
                </a:solidFill>
              </a:rPr>
            </a:br>
            <a:r>
              <a:rPr lang="en-US" sz="5400" b="1" dirty="0">
                <a:solidFill>
                  <a:schemeClr val="accent1"/>
                </a:solidFill>
                <a:latin typeface="Bradley Hand ITC" panose="03070402050302030203" pitchFamily="66" charset="0"/>
              </a:rPr>
              <a:t>disclaimers:</a:t>
            </a:r>
            <a:endParaRPr lang="en-US" sz="5400" dirty="0">
              <a:solidFill>
                <a:schemeClr val="tx2"/>
              </a:solidFill>
            </a:endParaRPr>
          </a:p>
        </p:txBody>
      </p:sp>
      <p:sp>
        <p:nvSpPr>
          <p:cNvPr id="4" name="TextBox 3">
            <a:extLst>
              <a:ext uri="{FF2B5EF4-FFF2-40B4-BE49-F238E27FC236}">
                <a16:creationId xmlns:a16="http://schemas.microsoft.com/office/drawing/2014/main" id="{D1E5D7AF-F2BA-D1E0-61ED-A101E5FBF0DB}"/>
              </a:ext>
            </a:extLst>
          </p:cNvPr>
          <p:cNvSpPr txBox="1"/>
          <p:nvPr/>
        </p:nvSpPr>
        <p:spPr>
          <a:xfrm>
            <a:off x="555124" y="2853007"/>
            <a:ext cx="5373774" cy="1323439"/>
          </a:xfrm>
          <a:prstGeom prst="rect">
            <a:avLst/>
          </a:prstGeom>
          <a:noFill/>
        </p:spPr>
        <p:txBody>
          <a:bodyPr wrap="square" rtlCol="0">
            <a:spAutoFit/>
          </a:bodyPr>
          <a:lstStyle/>
          <a:p>
            <a:r>
              <a:rPr lang="en-US" sz="2000" b="1" dirty="0">
                <a:solidFill>
                  <a:schemeClr val="accent1"/>
                </a:solidFill>
                <a:latin typeface="Bradley Hand ITC" panose="03070402050302030203" pitchFamily="66" charset="0"/>
              </a:rPr>
              <a:t>*you can pick your size BUT it is not guaranteed and is based on the length of your blood vessels. Short vessels equal less length and longer vessels equal more length.*</a:t>
            </a:r>
          </a:p>
        </p:txBody>
      </p:sp>
      <p:sp>
        <p:nvSpPr>
          <p:cNvPr id="6" name="TextBox 5">
            <a:extLst>
              <a:ext uri="{FF2B5EF4-FFF2-40B4-BE49-F238E27FC236}">
                <a16:creationId xmlns:a16="http://schemas.microsoft.com/office/drawing/2014/main" id="{484BDBAB-D640-C2C1-BA14-40496C4D5801}"/>
              </a:ext>
            </a:extLst>
          </p:cNvPr>
          <p:cNvSpPr txBox="1"/>
          <p:nvPr/>
        </p:nvSpPr>
        <p:spPr>
          <a:xfrm>
            <a:off x="555124" y="4306824"/>
            <a:ext cx="4388660" cy="707886"/>
          </a:xfrm>
          <a:prstGeom prst="rect">
            <a:avLst/>
          </a:prstGeom>
          <a:noFill/>
        </p:spPr>
        <p:txBody>
          <a:bodyPr wrap="square" rtlCol="0">
            <a:spAutoFit/>
          </a:bodyPr>
          <a:lstStyle/>
          <a:p>
            <a:r>
              <a:rPr lang="en-US" sz="2000" b="1" dirty="0">
                <a:solidFill>
                  <a:schemeClr val="accent1"/>
                </a:solidFill>
                <a:latin typeface="Bradley Hand ITC" panose="03070402050302030203" pitchFamily="66" charset="0"/>
              </a:rPr>
              <a:t>*penile implant infection rate (20%) and failure rate (100%)*</a:t>
            </a:r>
          </a:p>
        </p:txBody>
      </p:sp>
      <p:sp>
        <p:nvSpPr>
          <p:cNvPr id="9" name="TextBox 8">
            <a:extLst>
              <a:ext uri="{FF2B5EF4-FFF2-40B4-BE49-F238E27FC236}">
                <a16:creationId xmlns:a16="http://schemas.microsoft.com/office/drawing/2014/main" id="{2B9B6C8A-085D-62EB-B8D8-6555E011AB33}"/>
              </a:ext>
            </a:extLst>
          </p:cNvPr>
          <p:cNvSpPr txBox="1"/>
          <p:nvPr/>
        </p:nvSpPr>
        <p:spPr>
          <a:xfrm>
            <a:off x="6449415" y="2773903"/>
            <a:ext cx="6122504" cy="2246769"/>
          </a:xfrm>
          <a:prstGeom prst="rect">
            <a:avLst/>
          </a:prstGeom>
          <a:noFill/>
        </p:spPr>
        <p:txBody>
          <a:bodyPr wrap="square">
            <a:spAutoFit/>
          </a:bodyPr>
          <a:lstStyle/>
          <a:p>
            <a:r>
              <a:rPr lang="en-US" sz="2000" b="1" dirty="0">
                <a:solidFill>
                  <a:schemeClr val="accent1"/>
                </a:solidFill>
                <a:latin typeface="Bradley Hand ITC" panose="03070402050302030203" pitchFamily="66" charset="0"/>
                <a:cs typeface="BrowalliaUPC" panose="020B0502040204020203" pitchFamily="34" charset="-34"/>
              </a:rPr>
              <a:t>*you can NOT get a boner naturally*</a:t>
            </a:r>
          </a:p>
          <a:p>
            <a:endParaRPr lang="en-US" sz="2000" b="1" dirty="0">
              <a:solidFill>
                <a:schemeClr val="accent1"/>
              </a:solidFill>
              <a:latin typeface="Bradley Hand ITC" panose="03070402050302030203" pitchFamily="66" charset="0"/>
              <a:cs typeface="BrowalliaUPC" panose="020B0502040204020203" pitchFamily="34" charset="-34"/>
            </a:endParaRPr>
          </a:p>
          <a:p>
            <a:r>
              <a:rPr lang="en-US" sz="2000" b="1" dirty="0">
                <a:solidFill>
                  <a:schemeClr val="accent1"/>
                </a:solidFill>
                <a:latin typeface="Bradley Hand ITC" panose="03070402050302030203" pitchFamily="66" charset="0"/>
                <a:cs typeface="BrowalliaUPC" panose="020B0502040204020203" pitchFamily="34" charset="-34"/>
              </a:rPr>
              <a:t>*sensation is NOT guaranteed*</a:t>
            </a:r>
          </a:p>
          <a:p>
            <a:endParaRPr lang="en-US" sz="2000" b="1" dirty="0">
              <a:solidFill>
                <a:schemeClr val="accent1"/>
              </a:solidFill>
              <a:latin typeface="Bradley Hand ITC" panose="03070402050302030203" pitchFamily="66" charset="0"/>
              <a:cs typeface="BrowalliaUPC" panose="020B0502040204020203" pitchFamily="34" charset="-34"/>
            </a:endParaRPr>
          </a:p>
          <a:p>
            <a:r>
              <a:rPr lang="en-US" sz="2000" b="1" dirty="0">
                <a:solidFill>
                  <a:schemeClr val="accent1"/>
                </a:solidFill>
                <a:latin typeface="Bradley Hand ITC" panose="03070402050302030203" pitchFamily="66" charset="0"/>
                <a:cs typeface="BrowalliaUPC" panose="020B0502040204020203" pitchFamily="34" charset="-34"/>
              </a:rPr>
              <a:t>*complications CAN happen*</a:t>
            </a:r>
          </a:p>
          <a:p>
            <a:endParaRPr lang="en-US" sz="2000" b="1" dirty="0">
              <a:solidFill>
                <a:schemeClr val="accent1"/>
              </a:solidFill>
              <a:latin typeface="Bradley Hand ITC" panose="03070402050302030203" pitchFamily="66" charset="0"/>
              <a:cs typeface="BrowalliaUPC" panose="020B0502040204020203" pitchFamily="34" charset="-34"/>
            </a:endParaRPr>
          </a:p>
          <a:p>
            <a:r>
              <a:rPr lang="en-US" sz="2000" b="1" dirty="0">
                <a:solidFill>
                  <a:schemeClr val="accent1"/>
                </a:solidFill>
                <a:latin typeface="Bradley Hand ITC" panose="03070402050302030203" pitchFamily="66" charset="0"/>
                <a:cs typeface="BrowalliaUPC" panose="020B0502040204020203" pitchFamily="34" charset="-34"/>
              </a:rPr>
              <a:t>*bowel prep </a:t>
            </a:r>
            <a:r>
              <a:rPr lang="en-US" sz="2000" b="1">
                <a:solidFill>
                  <a:schemeClr val="accent1"/>
                </a:solidFill>
                <a:latin typeface="Bradley Hand ITC" panose="03070402050302030203" pitchFamily="66" charset="0"/>
                <a:cs typeface="BrowalliaUPC" panose="020B0502040204020203" pitchFamily="34" charset="-34"/>
              </a:rPr>
              <a:t>is required*</a:t>
            </a:r>
            <a:endParaRPr lang="en-US" sz="2000" dirty="0">
              <a:solidFill>
                <a:schemeClr val="accent1"/>
              </a:solidFill>
            </a:endParaRPr>
          </a:p>
        </p:txBody>
      </p:sp>
    </p:spTree>
    <p:extLst>
      <p:ext uri="{BB962C8B-B14F-4D97-AF65-F5344CB8AC3E}">
        <p14:creationId xmlns:p14="http://schemas.microsoft.com/office/powerpoint/2010/main" val="4022337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0" name="Group 9">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1" name="Straight Connector 10">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1" name="Freeform: Shape 40">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43" name="Freeform: Shape 42">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grpSp>
        <p:nvGrpSpPr>
          <p:cNvPr id="45" name="Group 44">
            <a:extLst>
              <a:ext uri="{FF2B5EF4-FFF2-40B4-BE49-F238E27FC236}">
                <a16:creationId xmlns:a16="http://schemas.microsoft.com/office/drawing/2014/main" id="{CFB42397-759B-4110-90F9-11A099A04F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6" name="Straight Connector 45">
              <a:extLst>
                <a:ext uri="{FF2B5EF4-FFF2-40B4-BE49-F238E27FC236}">
                  <a16:creationId xmlns:a16="http://schemas.microsoft.com/office/drawing/2014/main" id="{7CE16B93-748F-4AF3-90C6-D3EE861E78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1F2252F-DB74-4990-8E43-3B46EB31A8F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0BBB0339-E325-46BB-A951-96F1A4651B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21A6F6B-EBF5-41B9-BDDB-AF519B8AD4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2CB88A6-ABF0-4981-8112-89F17060AF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207B5CF-3BA7-46DE-A98B-C46A77F219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DE055E6-5758-4FD1-A969-1AB1F47EE5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15B9E002-9254-431A-BEE3-BC744C6D41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5BB4EB4-8685-4464-8EAE-D44D7770B6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3239F69-CDD7-49E2-9C2E-B56A6D009A3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6C507C8-734D-457D-A4EA-3C1F17BC8C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139D922-20CB-41E9-B69E-FA643C51A3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5FE3C40B-0A70-4224-BC24-365327DC6C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22999B0-1AA0-4D8B-BB3E-1BEAD972B8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9737CB6-048C-4FD9-9663-0D214A0A3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2F1A2328-0FD2-449E-A066-56A7D096AB1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3212297-7D47-455C-B574-D4A450A6B9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4F88725D-F086-42CF-A0A4-F335D03F9E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EE97B27-B4E2-45AF-ACC9-5EC22DB7A8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8FADBC7B-7D04-4E57-9B78-3FC78B9030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CCD44BB5-3236-443E-BDD8-7E145E32D6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385E742B-9320-4785-A94F-2CAE2855CC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A42F567-7F15-4D7B-8F9C-5F8F6B2832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69DAD4DF-0FE8-401C-AE04-738B80B258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101394A-2A38-4F45-B5B6-A025C4B43F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79D4873B-257C-4327-907C-0829469214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D5350388-C37B-41E0-8172-2F7D79DBBA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1DA0A053-52F2-4D51-BEB7-31B0A3CA04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B23551FA-C6B2-4251-A24C-021D7B64EA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9A50F0F9-04C8-47E4-AF66-B3CAF8C819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77" name="Straight Connector 76">
              <a:extLst>
                <a:ext uri="{FF2B5EF4-FFF2-40B4-BE49-F238E27FC236}">
                  <a16:creationId xmlns:a16="http://schemas.microsoft.com/office/drawing/2014/main" id="{2017C593-7166-4110-8447-086A8A2DB9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0792CE38-231D-4EFB-BD1C-B0DFC4714A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37902244-3120-4F1E-BCA7-C414F8CA57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6C2A9BEC-6FBD-4C4E-9D8F-6797108601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D05CAB2-3C3D-4649-A904-7115E0A40D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479ECC96-BB36-4A8A-ACFC-0CDAC9A327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6C3BBC2-CEC2-44E9-B82B-34488E7E33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73074D9-0CF2-46DC-8D7A-871B6FE419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D573F54A-11A1-4A06-8130-294B4D5CEE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72F69BFB-91DF-4F4E-BE91-2D6805CD68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4BA93DEE-828E-4AC5-A89A-B3FCC1689A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2043F28B-A5B8-4573-89CC-A68E27A72E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A41EDE26-6F99-4FF5-A50B-255FEF1CAC1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DC69229A-861A-4B33-A690-B89F20F21A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A1FF5E2F-2AD1-485A-8981-8905C2357C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82E9781F-DF28-41A8-8A6B-7DC5409F9E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ECDF5C52-5A30-4182-9FF7-118DB1BB64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FC8008CF-A1BC-4A0E-B9A2-05FB501EBD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DF1A43F-5E26-4631-8775-BC3BACEB16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08A5A284-AA4F-43C1-84B9-947642136B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B3BE54E-1FBA-4E64-982C-9CA2C0C484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7E7BA94A-1A8A-45C6-9B8F-AFEC955F1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55C6D3A0-6B84-4021-87FB-3179A711BB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DA87903E-EEC8-47F4-8730-06C5FD14BC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A8A92A2B-3460-4608-B3EA-4FFEAF83B1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B0E1020-452C-4B7F-A1D2-BA8F1B83FA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6903CF7B-6947-4932-AD73-020495EDC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8453FA51-CE2D-4B84-9F4F-3263D1BC4D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327B132-AD8C-4732-93AA-C136586C22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107" name="Rectangle 106">
            <a:extLst>
              <a:ext uri="{FF2B5EF4-FFF2-40B4-BE49-F238E27FC236}">
                <a16:creationId xmlns:a16="http://schemas.microsoft.com/office/drawing/2014/main" id="{A173122F-D466-4F08-90FA-0038F7AC21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9" name="Rectangle 108">
            <a:extLst>
              <a:ext uri="{FF2B5EF4-FFF2-40B4-BE49-F238E27FC236}">
                <a16:creationId xmlns:a16="http://schemas.microsoft.com/office/drawing/2014/main" id="{4A929113-1368-4B1B-9C6F-140F47CBF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1" name="Freeform: Shape 110">
            <a:extLst>
              <a:ext uri="{FF2B5EF4-FFF2-40B4-BE49-F238E27FC236}">
                <a16:creationId xmlns:a16="http://schemas.microsoft.com/office/drawing/2014/main" id="{0B6C48B2-8296-4312-8901-93BB7735D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750" y="1"/>
            <a:ext cx="12188952" cy="2452880"/>
          </a:xfrm>
          <a:custGeom>
            <a:avLst/>
            <a:gdLst>
              <a:gd name="connsiteX0" fmla="*/ 8951169 w 12178450"/>
              <a:gd name="connsiteY0" fmla="*/ 32 h 2001622"/>
              <a:gd name="connsiteX1" fmla="*/ 11653845 w 12178450"/>
              <a:gd name="connsiteY1" fmla="*/ 209874 h 2001622"/>
              <a:gd name="connsiteX2" fmla="*/ 12178450 w 12178450"/>
              <a:gd name="connsiteY2" fmla="*/ 286723 h 2001622"/>
              <a:gd name="connsiteX3" fmla="*/ 12178450 w 12178450"/>
              <a:gd name="connsiteY3" fmla="*/ 2001622 h 2001622"/>
              <a:gd name="connsiteX4" fmla="*/ 0 w 12178450"/>
              <a:gd name="connsiteY4" fmla="*/ 2001622 h 2001622"/>
              <a:gd name="connsiteX5" fmla="*/ 0 w 12178450"/>
              <a:gd name="connsiteY5" fmla="*/ 1010979 h 2001622"/>
              <a:gd name="connsiteX6" fmla="*/ 8951169 w 12178450"/>
              <a:gd name="connsiteY6" fmla="*/ 32 h 2001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78450" h="2001622">
                <a:moveTo>
                  <a:pt x="8951169" y="32"/>
                </a:moveTo>
                <a:cubicBezTo>
                  <a:pt x="9704520" y="1593"/>
                  <a:pt x="10578586" y="62133"/>
                  <a:pt x="11653845" y="209874"/>
                </a:cubicBezTo>
                <a:lnTo>
                  <a:pt x="12178450" y="286723"/>
                </a:lnTo>
                <a:lnTo>
                  <a:pt x="12178450" y="2001622"/>
                </a:lnTo>
                <a:lnTo>
                  <a:pt x="0" y="2001622"/>
                </a:lnTo>
                <a:lnTo>
                  <a:pt x="0" y="1010979"/>
                </a:lnTo>
                <a:cubicBezTo>
                  <a:pt x="4768989" y="1010979"/>
                  <a:pt x="5812206" y="-6472"/>
                  <a:pt x="8951169" y="32"/>
                </a:cubicBezTo>
                <a:close/>
              </a:path>
            </a:pathLst>
          </a:custGeom>
          <a:solidFill>
            <a:schemeClr val="accent5">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113" name="Right Triangle 112">
            <a:extLst>
              <a:ext uri="{FF2B5EF4-FFF2-40B4-BE49-F238E27FC236}">
                <a16:creationId xmlns:a16="http://schemas.microsoft.com/office/drawing/2014/main" id="{C24346C5-B1C8-4C83-846B-122A3B4B2F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5270" y="4918297"/>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5" name="Group 114">
            <a:extLst>
              <a:ext uri="{FF2B5EF4-FFF2-40B4-BE49-F238E27FC236}">
                <a16:creationId xmlns:a16="http://schemas.microsoft.com/office/drawing/2014/main" id="{90F28F7A-4F2F-4C1B-AF1C-A6E7C79532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16" name="Straight Connector 115">
              <a:extLst>
                <a:ext uri="{FF2B5EF4-FFF2-40B4-BE49-F238E27FC236}">
                  <a16:creationId xmlns:a16="http://schemas.microsoft.com/office/drawing/2014/main" id="{B23CC870-B5E9-475F-A625-9E862A6295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42A6B08C-017D-4B4D-95EC-4BB83C5541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94599402-E1B8-4E3B-A56D-68606FC1EF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B720C48A-E9A0-4B85-A954-39375E099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B0E26956-FF2A-412E-ACC4-29CCD02599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FB31E652-49AC-4108-85B8-75122A48A5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C1DB29F-0624-4035-B188-640616D5DE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1D27221C-2427-4C99-89DC-1A38A54058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2DBF1D76-8076-4BAE-B627-F1861C9E08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8E930E41-FC2F-4319-9C28-32C2784300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C0936C1B-0C10-464B-85C8-345095AAB3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DB90EC61-FD0C-434A-9D1B-A20035C214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5F5CC56-1FDA-4D3E-9C6E-8E996026C3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272B8FB2-B735-480F-9A88-48AADB2227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85B46C1B-4FC4-4E24-AC43-07940BE1E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C34915AF-0AE3-4EDD-8681-4C3F2C592B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5C35A3F3-714E-4F69-9BDF-8ED284EF29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03D561AC-B0B1-47EB-BE05-209F5612B7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D3508E52-4FD9-4E6D-AFEA-69A88ED268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C69DDE76-16F7-472F-B6D7-84AE8FFF31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B2D87BEF-8844-4A3E-B130-B7D26740CC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BB381129-2089-4EAA-AE6C-2BAA96BC82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5B69BF7A-FA63-4706-8066-DF15018E66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6A3ECB71-0CCD-403F-B14B-ABC48D78CD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D9095BBA-0FE1-49E5-89F7-22125BAF87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B55351D8-6F27-4B82-968B-581B177CB4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51025A5-EB5A-4057-A85E-69AF0E6BE6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5030318B-EEB9-4D92-BC50-D115109898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417FC0E3-7CC7-4188-BC7A-7E8FB55649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62836A9-51A1-B3BC-7306-E160E271664B}"/>
              </a:ext>
            </a:extLst>
          </p:cNvPr>
          <p:cNvSpPr>
            <a:spLocks noGrp="1"/>
          </p:cNvSpPr>
          <p:nvPr>
            <p:ph type="title"/>
          </p:nvPr>
        </p:nvSpPr>
        <p:spPr>
          <a:xfrm>
            <a:off x="250104" y="-520792"/>
            <a:ext cx="10540675" cy="2574923"/>
          </a:xfrm>
        </p:spPr>
        <p:txBody>
          <a:bodyPr vert="horz" lIns="91440" tIns="45720" rIns="91440" bIns="45720" rtlCol="0" anchor="ctr">
            <a:normAutofit/>
          </a:bodyPr>
          <a:lstStyle/>
          <a:p>
            <a:r>
              <a:rPr lang="en-US" sz="4800" dirty="0">
                <a:solidFill>
                  <a:schemeClr val="tx2"/>
                </a:solidFill>
                <a:latin typeface="Broadway" panose="04040905080B02020502" pitchFamily="82" charset="0"/>
              </a:rPr>
              <a:t>Requirements Prior to Surgery:</a:t>
            </a:r>
          </a:p>
        </p:txBody>
      </p:sp>
      <p:sp>
        <p:nvSpPr>
          <p:cNvPr id="3" name="TextBox 2">
            <a:extLst>
              <a:ext uri="{FF2B5EF4-FFF2-40B4-BE49-F238E27FC236}">
                <a16:creationId xmlns:a16="http://schemas.microsoft.com/office/drawing/2014/main" id="{F8577E41-E166-27A2-922F-97165A2DC956}"/>
              </a:ext>
            </a:extLst>
          </p:cNvPr>
          <p:cNvSpPr txBox="1"/>
          <p:nvPr/>
        </p:nvSpPr>
        <p:spPr>
          <a:xfrm>
            <a:off x="617124" y="2662678"/>
            <a:ext cx="5248563" cy="4247317"/>
          </a:xfrm>
          <a:prstGeom prst="rect">
            <a:avLst/>
          </a:prstGeom>
          <a:noFill/>
        </p:spPr>
        <p:txBody>
          <a:bodyPr wrap="square" rtlCol="0">
            <a:spAutoFit/>
          </a:bodyPr>
          <a:lstStyle/>
          <a:p>
            <a:r>
              <a:rPr lang="en-US" b="1" u="sng" dirty="0">
                <a:latin typeface="Bradley Hand ITC" panose="03070402050302030203" pitchFamily="66" charset="0"/>
              </a:rPr>
              <a:t>Three Letters</a:t>
            </a:r>
          </a:p>
          <a:p>
            <a:endParaRPr lang="en-US" b="1" dirty="0">
              <a:latin typeface="Bradley Hand ITC" panose="03070402050302030203" pitchFamily="66" charset="0"/>
            </a:endParaRPr>
          </a:p>
          <a:p>
            <a:r>
              <a:rPr lang="en-US" b="1" dirty="0">
                <a:latin typeface="Bradley Hand ITC" panose="03070402050302030203" pitchFamily="66" charset="0"/>
              </a:rPr>
              <a:t>: Mental Health Therapist (evaluative role)</a:t>
            </a:r>
          </a:p>
          <a:p>
            <a:r>
              <a:rPr lang="en-US" b="1" dirty="0">
                <a:latin typeface="Bradley Hand ITC" panose="03070402050302030203" pitchFamily="66" charset="0"/>
              </a:rPr>
              <a:t>: Mental Health Therapist (Ph. D. or Psy. D.)</a:t>
            </a:r>
          </a:p>
          <a:p>
            <a:r>
              <a:rPr lang="en-US" b="1" dirty="0">
                <a:latin typeface="Bradley Hand ITC" panose="03070402050302030203" pitchFamily="66" charset="0"/>
              </a:rPr>
              <a:t>: Hormone Provider </a:t>
            </a:r>
          </a:p>
          <a:p>
            <a:endParaRPr lang="en-US" b="1" dirty="0">
              <a:latin typeface="Bradley Hand ITC" panose="03070402050302030203" pitchFamily="66" charset="0"/>
            </a:endParaRPr>
          </a:p>
          <a:p>
            <a:r>
              <a:rPr lang="en-US" b="1" dirty="0">
                <a:solidFill>
                  <a:schemeClr val="accent2"/>
                </a:solidFill>
                <a:latin typeface="Bradley Hand ITC" panose="03070402050302030203" pitchFamily="66" charset="0"/>
              </a:rPr>
              <a:t>*will provide recommendations*</a:t>
            </a:r>
          </a:p>
          <a:p>
            <a:endParaRPr lang="en-US" b="1" dirty="0">
              <a:solidFill>
                <a:schemeClr val="accent2"/>
              </a:solidFill>
              <a:latin typeface="Bradley Hand ITC" panose="03070402050302030203" pitchFamily="66" charset="0"/>
            </a:endParaRPr>
          </a:p>
          <a:p>
            <a:endParaRPr lang="en-US" b="1" dirty="0">
              <a:solidFill>
                <a:schemeClr val="accent2"/>
              </a:solidFill>
              <a:latin typeface="Bradley Hand ITC" panose="03070402050302030203" pitchFamily="66" charset="0"/>
            </a:endParaRPr>
          </a:p>
          <a:p>
            <a:r>
              <a:rPr lang="en-US" b="1" u="sng" dirty="0">
                <a:latin typeface="Bradley Hand ITC" panose="03070402050302030203" pitchFamily="66" charset="0"/>
              </a:rPr>
              <a:t>Hysterectomy</a:t>
            </a:r>
          </a:p>
          <a:p>
            <a:endParaRPr lang="en-US" b="1" dirty="0">
              <a:latin typeface="Bradley Hand ITC" panose="03070402050302030203" pitchFamily="66" charset="0"/>
            </a:endParaRPr>
          </a:p>
          <a:p>
            <a:r>
              <a:rPr lang="en-US" b="1" dirty="0">
                <a:latin typeface="Bradley Hand ITC" panose="03070402050302030203" pitchFamily="66" charset="0"/>
              </a:rPr>
              <a:t>: 6 months prior to phallo or “meta”</a:t>
            </a:r>
          </a:p>
          <a:p>
            <a:endParaRPr lang="en-US" b="1" dirty="0">
              <a:latin typeface="Bradley Hand ITC" panose="03070402050302030203" pitchFamily="66" charset="0"/>
            </a:endParaRPr>
          </a:p>
          <a:p>
            <a:r>
              <a:rPr lang="en-US" b="1" dirty="0">
                <a:solidFill>
                  <a:schemeClr val="accent2"/>
                </a:solidFill>
                <a:latin typeface="Bradley Hand ITC" panose="03070402050302030203" pitchFamily="66" charset="0"/>
              </a:rPr>
              <a:t>*will provide recommendations*</a:t>
            </a:r>
          </a:p>
          <a:p>
            <a:endParaRPr lang="en-US" b="1" dirty="0"/>
          </a:p>
        </p:txBody>
      </p:sp>
      <p:sp>
        <p:nvSpPr>
          <p:cNvPr id="4" name="TextBox 3">
            <a:extLst>
              <a:ext uri="{FF2B5EF4-FFF2-40B4-BE49-F238E27FC236}">
                <a16:creationId xmlns:a16="http://schemas.microsoft.com/office/drawing/2014/main" id="{A11B61A6-9719-86AD-46AA-7D260B28D995}"/>
              </a:ext>
            </a:extLst>
          </p:cNvPr>
          <p:cNvSpPr txBox="1"/>
          <p:nvPr/>
        </p:nvSpPr>
        <p:spPr>
          <a:xfrm>
            <a:off x="6584724" y="2660413"/>
            <a:ext cx="4496325" cy="3970318"/>
          </a:xfrm>
          <a:prstGeom prst="rect">
            <a:avLst/>
          </a:prstGeom>
          <a:noFill/>
        </p:spPr>
        <p:txBody>
          <a:bodyPr wrap="square" rtlCol="0">
            <a:spAutoFit/>
          </a:bodyPr>
          <a:lstStyle/>
          <a:p>
            <a:r>
              <a:rPr lang="en-US" b="1" u="sng" dirty="0">
                <a:latin typeface="Bradley Hand ITC" panose="03070402050302030203" pitchFamily="66" charset="0"/>
              </a:rPr>
              <a:t>Hair Removal</a:t>
            </a:r>
          </a:p>
          <a:p>
            <a:endParaRPr lang="en-US" b="1" dirty="0">
              <a:latin typeface="Bradley Hand ITC" panose="03070402050302030203" pitchFamily="66" charset="0"/>
            </a:endParaRPr>
          </a:p>
          <a:p>
            <a:r>
              <a:rPr lang="en-US" b="1" dirty="0">
                <a:latin typeface="Bradley Hand ITC" panose="03070402050302030203" pitchFamily="66" charset="0"/>
              </a:rPr>
              <a:t>: 9-12 months for optimal hair removal</a:t>
            </a:r>
          </a:p>
          <a:p>
            <a:r>
              <a:rPr lang="en-US" b="1" dirty="0">
                <a:latin typeface="Bradley Hand ITC" panose="03070402050302030203" pitchFamily="66" charset="0"/>
              </a:rPr>
              <a:t>: no sessions within 2 weeks of surgery</a:t>
            </a:r>
          </a:p>
          <a:p>
            <a:endParaRPr lang="en-US" b="1" dirty="0">
              <a:latin typeface="Bradley Hand ITC" panose="03070402050302030203" pitchFamily="66" charset="0"/>
            </a:endParaRPr>
          </a:p>
          <a:p>
            <a:r>
              <a:rPr lang="en-US" b="1" dirty="0">
                <a:solidFill>
                  <a:schemeClr val="accent2"/>
                </a:solidFill>
                <a:latin typeface="Bradley Hand ITC" panose="03070402050302030203" pitchFamily="66" charset="0"/>
              </a:rPr>
              <a:t>*will provide recommendations*</a:t>
            </a:r>
          </a:p>
          <a:p>
            <a:endParaRPr lang="en-US" b="1" dirty="0">
              <a:solidFill>
                <a:schemeClr val="accent2"/>
              </a:solidFill>
              <a:latin typeface="Bradley Hand ITC" panose="03070402050302030203" pitchFamily="66" charset="0"/>
            </a:endParaRPr>
          </a:p>
          <a:p>
            <a:endParaRPr lang="en-US" b="1" dirty="0">
              <a:solidFill>
                <a:schemeClr val="accent2"/>
              </a:solidFill>
              <a:latin typeface="Bradley Hand ITC" panose="03070402050302030203" pitchFamily="66" charset="0"/>
            </a:endParaRPr>
          </a:p>
          <a:p>
            <a:r>
              <a:rPr lang="en-US" b="1" u="sng" dirty="0">
                <a:solidFill>
                  <a:schemeClr val="accent1"/>
                </a:solidFill>
                <a:latin typeface="Bradley Hand ITC" panose="03070402050302030203" pitchFamily="66" charset="0"/>
              </a:rPr>
              <a:t>Egg Retrieval</a:t>
            </a:r>
          </a:p>
          <a:p>
            <a:endParaRPr lang="en-US" b="1" dirty="0">
              <a:solidFill>
                <a:schemeClr val="accent1"/>
              </a:solidFill>
              <a:latin typeface="Bradley Hand ITC" panose="03070402050302030203" pitchFamily="66" charset="0"/>
            </a:endParaRPr>
          </a:p>
          <a:p>
            <a:r>
              <a:rPr lang="en-US" b="1" dirty="0">
                <a:solidFill>
                  <a:schemeClr val="accent1"/>
                </a:solidFill>
                <a:latin typeface="Bradley Hand ITC" panose="03070402050302030203" pitchFamily="66" charset="0"/>
              </a:rPr>
              <a:t>: NOT a requirement but more so a recommendation</a:t>
            </a:r>
          </a:p>
          <a:p>
            <a:r>
              <a:rPr lang="en-US" b="1" dirty="0">
                <a:solidFill>
                  <a:schemeClr val="accent1"/>
                </a:solidFill>
                <a:latin typeface="Bradley Hand ITC" panose="03070402050302030203" pitchFamily="66" charset="0"/>
              </a:rPr>
              <a:t>: can be done before or after hysterectomy</a:t>
            </a:r>
          </a:p>
          <a:p>
            <a:endParaRPr lang="en-US" b="1" dirty="0">
              <a:latin typeface="Bradley Hand ITC" panose="03070402050302030203" pitchFamily="66" charset="0"/>
            </a:endParaRPr>
          </a:p>
        </p:txBody>
      </p:sp>
    </p:spTree>
    <p:extLst>
      <p:ext uri="{BB962C8B-B14F-4D97-AF65-F5344CB8AC3E}">
        <p14:creationId xmlns:p14="http://schemas.microsoft.com/office/powerpoint/2010/main" val="2720078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0" name="Group 9">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1" name="Straight Connector 10">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1" name="Freeform: Shape 40">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43" name="Freeform: Shape 42">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grpSp>
        <p:nvGrpSpPr>
          <p:cNvPr id="45" name="Group 44">
            <a:extLst>
              <a:ext uri="{FF2B5EF4-FFF2-40B4-BE49-F238E27FC236}">
                <a16:creationId xmlns:a16="http://schemas.microsoft.com/office/drawing/2014/main" id="{CFB42397-759B-4110-90F9-11A099A04F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6" name="Straight Connector 45">
              <a:extLst>
                <a:ext uri="{FF2B5EF4-FFF2-40B4-BE49-F238E27FC236}">
                  <a16:creationId xmlns:a16="http://schemas.microsoft.com/office/drawing/2014/main" id="{7CE16B93-748F-4AF3-90C6-D3EE861E78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1F2252F-DB74-4990-8E43-3B46EB31A8F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0BBB0339-E325-46BB-A951-96F1A4651B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21A6F6B-EBF5-41B9-BDDB-AF519B8AD4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2CB88A6-ABF0-4981-8112-89F17060AF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207B5CF-3BA7-46DE-A98B-C46A77F219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DE055E6-5758-4FD1-A969-1AB1F47EE5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15B9E002-9254-431A-BEE3-BC744C6D41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5BB4EB4-8685-4464-8EAE-D44D7770B6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3239F69-CDD7-49E2-9C2E-B56A6D009A3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6C507C8-734D-457D-A4EA-3C1F17BC8C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139D922-20CB-41E9-B69E-FA643C51A3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5FE3C40B-0A70-4224-BC24-365327DC6C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22999B0-1AA0-4D8B-BB3E-1BEAD972B8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9737CB6-048C-4FD9-9663-0D214A0A3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2F1A2328-0FD2-449E-A066-56A7D096AB1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3212297-7D47-455C-B574-D4A450A6B9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4F88725D-F086-42CF-A0A4-F335D03F9E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EE97B27-B4E2-45AF-ACC9-5EC22DB7A8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8FADBC7B-7D04-4E57-9B78-3FC78B9030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CCD44BB5-3236-443E-BDD8-7E145E32D6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385E742B-9320-4785-A94F-2CAE2855CC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A42F567-7F15-4D7B-8F9C-5F8F6B2832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69DAD4DF-0FE8-401C-AE04-738B80B258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101394A-2A38-4F45-B5B6-A025C4B43F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79D4873B-257C-4327-907C-0829469214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D5350388-C37B-41E0-8172-2F7D79DBBA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1DA0A053-52F2-4D51-BEB7-31B0A3CA04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B23551FA-C6B2-4251-A24C-021D7B64EA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9A50F0F9-04C8-47E4-AF66-B3CAF8C819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77" name="Straight Connector 76">
              <a:extLst>
                <a:ext uri="{FF2B5EF4-FFF2-40B4-BE49-F238E27FC236}">
                  <a16:creationId xmlns:a16="http://schemas.microsoft.com/office/drawing/2014/main" id="{2017C593-7166-4110-8447-086A8A2DB9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0792CE38-231D-4EFB-BD1C-B0DFC4714A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37902244-3120-4F1E-BCA7-C414F8CA57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6C2A9BEC-6FBD-4C4E-9D8F-6797108601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D05CAB2-3C3D-4649-A904-7115E0A40D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479ECC96-BB36-4A8A-ACFC-0CDAC9A327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6C3BBC2-CEC2-44E9-B82B-34488E7E33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73074D9-0CF2-46DC-8D7A-871B6FE419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D573F54A-11A1-4A06-8130-294B4D5CEE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72F69BFB-91DF-4F4E-BE91-2D6805CD68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4BA93DEE-828E-4AC5-A89A-B3FCC1689A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2043F28B-A5B8-4573-89CC-A68E27A72E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A41EDE26-6F99-4FF5-A50B-255FEF1CAC1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DC69229A-861A-4B33-A690-B89F20F21A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A1FF5E2F-2AD1-485A-8981-8905C2357C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82E9781F-DF28-41A8-8A6B-7DC5409F9E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ECDF5C52-5A30-4182-9FF7-118DB1BB64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FC8008CF-A1BC-4A0E-B9A2-05FB501EBD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DF1A43F-5E26-4631-8775-BC3BACEB16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08A5A284-AA4F-43C1-84B9-947642136B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B3BE54E-1FBA-4E64-982C-9CA2C0C484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7E7BA94A-1A8A-45C6-9B8F-AFEC955F1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55C6D3A0-6B84-4021-87FB-3179A711BB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DA87903E-EEC8-47F4-8730-06C5FD14BC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A8A92A2B-3460-4608-B3EA-4FFEAF83B1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B0E1020-452C-4B7F-A1D2-BA8F1B83FA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6903CF7B-6947-4932-AD73-020495EDC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8453FA51-CE2D-4B84-9F4F-3263D1BC4D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327B132-AD8C-4732-93AA-C136586C22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107" name="Rectangle 106">
            <a:extLst>
              <a:ext uri="{FF2B5EF4-FFF2-40B4-BE49-F238E27FC236}">
                <a16:creationId xmlns:a16="http://schemas.microsoft.com/office/drawing/2014/main" id="{A173122F-D466-4F08-90FA-0038F7AC21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9" name="Rectangle 108">
            <a:extLst>
              <a:ext uri="{FF2B5EF4-FFF2-40B4-BE49-F238E27FC236}">
                <a16:creationId xmlns:a16="http://schemas.microsoft.com/office/drawing/2014/main" id="{4A929113-1368-4B1B-9C6F-140F47CBF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1" name="Freeform: Shape 110">
            <a:extLst>
              <a:ext uri="{FF2B5EF4-FFF2-40B4-BE49-F238E27FC236}">
                <a16:creationId xmlns:a16="http://schemas.microsoft.com/office/drawing/2014/main" id="{0B6C48B2-8296-4312-8901-93BB7735D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750" y="1"/>
            <a:ext cx="12188952" cy="2452880"/>
          </a:xfrm>
          <a:custGeom>
            <a:avLst/>
            <a:gdLst>
              <a:gd name="connsiteX0" fmla="*/ 8951169 w 12178450"/>
              <a:gd name="connsiteY0" fmla="*/ 32 h 2001622"/>
              <a:gd name="connsiteX1" fmla="*/ 11653845 w 12178450"/>
              <a:gd name="connsiteY1" fmla="*/ 209874 h 2001622"/>
              <a:gd name="connsiteX2" fmla="*/ 12178450 w 12178450"/>
              <a:gd name="connsiteY2" fmla="*/ 286723 h 2001622"/>
              <a:gd name="connsiteX3" fmla="*/ 12178450 w 12178450"/>
              <a:gd name="connsiteY3" fmla="*/ 2001622 h 2001622"/>
              <a:gd name="connsiteX4" fmla="*/ 0 w 12178450"/>
              <a:gd name="connsiteY4" fmla="*/ 2001622 h 2001622"/>
              <a:gd name="connsiteX5" fmla="*/ 0 w 12178450"/>
              <a:gd name="connsiteY5" fmla="*/ 1010979 h 2001622"/>
              <a:gd name="connsiteX6" fmla="*/ 8951169 w 12178450"/>
              <a:gd name="connsiteY6" fmla="*/ 32 h 2001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78450" h="2001622">
                <a:moveTo>
                  <a:pt x="8951169" y="32"/>
                </a:moveTo>
                <a:cubicBezTo>
                  <a:pt x="9704520" y="1593"/>
                  <a:pt x="10578586" y="62133"/>
                  <a:pt x="11653845" y="209874"/>
                </a:cubicBezTo>
                <a:lnTo>
                  <a:pt x="12178450" y="286723"/>
                </a:lnTo>
                <a:lnTo>
                  <a:pt x="12178450" y="2001622"/>
                </a:lnTo>
                <a:lnTo>
                  <a:pt x="0" y="2001622"/>
                </a:lnTo>
                <a:lnTo>
                  <a:pt x="0" y="1010979"/>
                </a:lnTo>
                <a:cubicBezTo>
                  <a:pt x="4768989" y="1010979"/>
                  <a:pt x="5812206" y="-6472"/>
                  <a:pt x="8951169" y="32"/>
                </a:cubicBezTo>
                <a:close/>
              </a:path>
            </a:pathLst>
          </a:custGeom>
          <a:solidFill>
            <a:schemeClr val="accent5">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113" name="Right Triangle 112">
            <a:extLst>
              <a:ext uri="{FF2B5EF4-FFF2-40B4-BE49-F238E27FC236}">
                <a16:creationId xmlns:a16="http://schemas.microsoft.com/office/drawing/2014/main" id="{C24346C5-B1C8-4C83-846B-122A3B4B2F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5270" y="4918297"/>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5" name="Group 114">
            <a:extLst>
              <a:ext uri="{FF2B5EF4-FFF2-40B4-BE49-F238E27FC236}">
                <a16:creationId xmlns:a16="http://schemas.microsoft.com/office/drawing/2014/main" id="{90F28F7A-4F2F-4C1B-AF1C-A6E7C79532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16" name="Straight Connector 115">
              <a:extLst>
                <a:ext uri="{FF2B5EF4-FFF2-40B4-BE49-F238E27FC236}">
                  <a16:creationId xmlns:a16="http://schemas.microsoft.com/office/drawing/2014/main" id="{B23CC870-B5E9-475F-A625-9E862A6295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42A6B08C-017D-4B4D-95EC-4BB83C5541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94599402-E1B8-4E3B-A56D-68606FC1EF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B720C48A-E9A0-4B85-A954-39375E099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B0E26956-FF2A-412E-ACC4-29CCD02599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FB31E652-49AC-4108-85B8-75122A48A5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C1DB29F-0624-4035-B188-640616D5DE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1D27221C-2427-4C99-89DC-1A38A54058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2DBF1D76-8076-4BAE-B627-F1861C9E08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8E930E41-FC2F-4319-9C28-32C2784300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C0936C1B-0C10-464B-85C8-345095AAB3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DB90EC61-FD0C-434A-9D1B-A20035C214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5F5CC56-1FDA-4D3E-9C6E-8E996026C3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272B8FB2-B735-480F-9A88-48AADB2227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85B46C1B-4FC4-4E24-AC43-07940BE1E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C34915AF-0AE3-4EDD-8681-4C3F2C592B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5C35A3F3-714E-4F69-9BDF-8ED284EF29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03D561AC-B0B1-47EB-BE05-209F5612B7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D3508E52-4FD9-4E6D-AFEA-69A88ED268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C69DDE76-16F7-472F-B6D7-84AE8FFF31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B2D87BEF-8844-4A3E-B130-B7D26740CC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BB381129-2089-4EAA-AE6C-2BAA96BC82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5B69BF7A-FA63-4706-8066-DF15018E66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6A3ECB71-0CCD-403F-B14B-ABC48D78CD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D9095BBA-0FE1-49E5-89F7-22125BAF87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B55351D8-6F27-4B82-968B-581B177CB4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51025A5-EB5A-4057-A85E-69AF0E6BE6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5030318B-EEB9-4D92-BC50-D115109898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417FC0E3-7CC7-4188-BC7A-7E8FB55649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62836A9-51A1-B3BC-7306-E160E271664B}"/>
              </a:ext>
            </a:extLst>
          </p:cNvPr>
          <p:cNvSpPr>
            <a:spLocks noGrp="1"/>
          </p:cNvSpPr>
          <p:nvPr>
            <p:ph type="title"/>
          </p:nvPr>
        </p:nvSpPr>
        <p:spPr>
          <a:xfrm>
            <a:off x="250104" y="-82732"/>
            <a:ext cx="10540675" cy="2311668"/>
          </a:xfrm>
        </p:spPr>
        <p:txBody>
          <a:bodyPr vert="horz" lIns="91440" tIns="45720" rIns="91440" bIns="45720" rtlCol="0" anchor="ctr">
            <a:normAutofit/>
          </a:bodyPr>
          <a:lstStyle/>
          <a:p>
            <a:r>
              <a:rPr lang="en-US" sz="4800" dirty="0">
                <a:solidFill>
                  <a:schemeClr val="tx2"/>
                </a:solidFill>
                <a:latin typeface="Broadway" panose="04040905080B02020502" pitchFamily="82" charset="0"/>
              </a:rPr>
              <a:t>Requirements Prior to Surgery:</a:t>
            </a:r>
            <a:br>
              <a:rPr lang="en-US" sz="4800" dirty="0">
                <a:solidFill>
                  <a:schemeClr val="tx2"/>
                </a:solidFill>
                <a:latin typeface="Broadway" panose="04040905080B02020502" pitchFamily="82" charset="0"/>
              </a:rPr>
            </a:br>
            <a:br>
              <a:rPr lang="en-US" sz="3600" dirty="0">
                <a:solidFill>
                  <a:schemeClr val="tx2"/>
                </a:solidFill>
                <a:latin typeface="Broadway" panose="04040905080B02020502" pitchFamily="82" charset="0"/>
              </a:rPr>
            </a:br>
            <a:r>
              <a:rPr lang="en-US" sz="3600" dirty="0">
                <a:solidFill>
                  <a:schemeClr val="accent2">
                    <a:lumMod val="75000"/>
                  </a:schemeClr>
                </a:solidFill>
                <a:latin typeface="Broadway" panose="04040905080B02020502" pitchFamily="82" charset="0"/>
              </a:rPr>
              <a:t>My Process</a:t>
            </a:r>
            <a:endParaRPr lang="en-US" sz="4800" dirty="0">
              <a:solidFill>
                <a:schemeClr val="accent2">
                  <a:lumMod val="75000"/>
                </a:schemeClr>
              </a:solidFill>
              <a:latin typeface="Broadway" panose="04040905080B02020502" pitchFamily="82" charset="0"/>
            </a:endParaRPr>
          </a:p>
        </p:txBody>
      </p:sp>
      <p:sp>
        <p:nvSpPr>
          <p:cNvPr id="5" name="TextBox 4">
            <a:extLst>
              <a:ext uri="{FF2B5EF4-FFF2-40B4-BE49-F238E27FC236}">
                <a16:creationId xmlns:a16="http://schemas.microsoft.com/office/drawing/2014/main" id="{12EB66C3-4A81-5B41-A688-A717D64AFFB7}"/>
              </a:ext>
            </a:extLst>
          </p:cNvPr>
          <p:cNvSpPr txBox="1"/>
          <p:nvPr/>
        </p:nvSpPr>
        <p:spPr>
          <a:xfrm>
            <a:off x="610495" y="2427612"/>
            <a:ext cx="11555628" cy="4708981"/>
          </a:xfrm>
          <a:prstGeom prst="rect">
            <a:avLst/>
          </a:prstGeom>
          <a:noFill/>
        </p:spPr>
        <p:txBody>
          <a:bodyPr wrap="square" rtlCol="0">
            <a:spAutoFit/>
          </a:bodyPr>
          <a:lstStyle/>
          <a:p>
            <a:r>
              <a:rPr lang="en-US" sz="2000" b="1" u="sng" dirty="0">
                <a:latin typeface="Bradley Hand ITC" panose="03070402050302030203" pitchFamily="66" charset="0"/>
              </a:rPr>
              <a:t>Hysterectomy:</a:t>
            </a:r>
            <a:r>
              <a:rPr lang="en-US" sz="2000" b="1" dirty="0">
                <a:latin typeface="Bradley Hand ITC" panose="03070402050302030203" pitchFamily="66" charset="0"/>
              </a:rPr>
              <a:t> Audie Murphy VA                             December 2022(Dr. Martin)</a:t>
            </a:r>
          </a:p>
          <a:p>
            <a:r>
              <a:rPr lang="en-US" sz="2000" b="1" dirty="0">
                <a:latin typeface="Bradley Hand ITC" panose="03070402050302030203" pitchFamily="66" charset="0"/>
              </a:rPr>
              <a:t>                         San Antonio, TX</a:t>
            </a:r>
          </a:p>
          <a:p>
            <a:endParaRPr lang="en-US" sz="2000" b="1" dirty="0">
              <a:latin typeface="Bradley Hand ITC" panose="03070402050302030203" pitchFamily="66" charset="0"/>
            </a:endParaRPr>
          </a:p>
          <a:p>
            <a:r>
              <a:rPr lang="en-US" sz="2000" b="1" u="sng" dirty="0">
                <a:latin typeface="Bradley Hand ITC" panose="03070402050302030203" pitchFamily="66" charset="0"/>
              </a:rPr>
              <a:t>Egg Retrieval:</a:t>
            </a:r>
            <a:r>
              <a:rPr lang="en-US" sz="2000" b="1" dirty="0">
                <a:latin typeface="Bradley Hand ITC" panose="03070402050302030203" pitchFamily="66" charset="0"/>
              </a:rPr>
              <a:t> UT Health                                           April 2023 (Dr. Yauger)</a:t>
            </a:r>
          </a:p>
          <a:p>
            <a:r>
              <a:rPr lang="en-US" sz="2000" b="1" dirty="0">
                <a:latin typeface="Bradley Hand ITC" panose="03070402050302030203" pitchFamily="66" charset="0"/>
              </a:rPr>
              <a:t>                         San Antonio, TX</a:t>
            </a:r>
          </a:p>
          <a:p>
            <a:endParaRPr lang="en-US" sz="2000" b="1" dirty="0">
              <a:latin typeface="Bradley Hand ITC" panose="03070402050302030203" pitchFamily="66" charset="0"/>
            </a:endParaRPr>
          </a:p>
          <a:p>
            <a:r>
              <a:rPr lang="en-US" sz="2000" b="1" u="sng" dirty="0">
                <a:latin typeface="Bradley Hand ITC" panose="03070402050302030203" pitchFamily="66" charset="0"/>
              </a:rPr>
              <a:t>Hair Removal:</a:t>
            </a:r>
          </a:p>
          <a:p>
            <a:endParaRPr lang="en-US" sz="2000" b="1" u="sng" dirty="0">
              <a:latin typeface="Bradley Hand ITC" panose="03070402050302030203" pitchFamily="66" charset="0"/>
            </a:endParaRPr>
          </a:p>
          <a:p>
            <a:r>
              <a:rPr lang="en-US" sz="2000" b="1" dirty="0">
                <a:latin typeface="Bradley Hand ITC" panose="03070402050302030203" pitchFamily="66" charset="0"/>
              </a:rPr>
              <a:t>Electrolysis Center Laser Hair Removal                    November 2022-2023 (Ashley and Courtney)</a:t>
            </a:r>
          </a:p>
          <a:p>
            <a:r>
              <a:rPr lang="en-US" sz="2000" b="1" dirty="0">
                <a:latin typeface="Bradley Hand ITC" panose="03070402050302030203" pitchFamily="66" charset="0"/>
              </a:rPr>
              <a:t>902 Pat Booker Rd</a:t>
            </a:r>
          </a:p>
          <a:p>
            <a:r>
              <a:rPr lang="en-US" sz="2000" b="1" dirty="0">
                <a:latin typeface="Bradley Hand ITC" panose="03070402050302030203" pitchFamily="66" charset="0"/>
              </a:rPr>
              <a:t>Universal City, TX 78148</a:t>
            </a:r>
          </a:p>
          <a:p>
            <a:pPr algn="ctr"/>
            <a:r>
              <a:rPr lang="en-US" sz="2000" b="1" dirty="0">
                <a:latin typeface="Bradley Hand ITC" panose="03070402050302030203" pitchFamily="66" charset="0"/>
              </a:rPr>
              <a:t>          </a:t>
            </a:r>
            <a:r>
              <a:rPr lang="en-US" sz="2000" b="1" dirty="0">
                <a:solidFill>
                  <a:schemeClr val="accent1"/>
                </a:solidFill>
                <a:latin typeface="Bradley Hand ITC" panose="03070402050302030203" pitchFamily="66" charset="0"/>
              </a:rPr>
              <a:t>*HIGHLY RECOMMEND, I know the staff personally*</a:t>
            </a:r>
          </a:p>
          <a:p>
            <a:pPr algn="ctr"/>
            <a:endParaRPr lang="en-US" sz="2000" b="1" dirty="0">
              <a:solidFill>
                <a:schemeClr val="accent2"/>
              </a:solidFill>
              <a:latin typeface="Bradley Hand ITC" panose="03070402050302030203" pitchFamily="66" charset="0"/>
            </a:endParaRPr>
          </a:p>
          <a:p>
            <a:r>
              <a:rPr lang="en-US" sz="2000" b="1" dirty="0">
                <a:latin typeface="Bradley Hand ITC" panose="03070402050302030203" pitchFamily="66" charset="0"/>
              </a:rPr>
              <a:t>Milan Laser Hair Removal – across the US (only laser)</a:t>
            </a:r>
          </a:p>
          <a:p>
            <a:endParaRPr lang="en-US" sz="2000" b="1" dirty="0">
              <a:latin typeface="Bradley Hand ITC" panose="03070402050302030203" pitchFamily="66" charset="0"/>
            </a:endParaRPr>
          </a:p>
        </p:txBody>
      </p:sp>
    </p:spTree>
    <p:extLst>
      <p:ext uri="{BB962C8B-B14F-4D97-AF65-F5344CB8AC3E}">
        <p14:creationId xmlns:p14="http://schemas.microsoft.com/office/powerpoint/2010/main" val="2894564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 name="Rectangle 383">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577" name="Group 576">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578" name="Straight Connector 577">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9" name="Straight Connector 578">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1" name="Straight Connector 580">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2" name="Straight Connector 581">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3" name="Straight Connector 582">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4" name="Straight Connector 583">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5" name="Straight Connector 584">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6" name="Straight Connector 585">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7" name="Straight Connector 586">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8" name="Straight Connector 587">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9" name="Straight Connector 588">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0" name="Straight Connector 589">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1" name="Straight Connector 590">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2" name="Straight Connector 591">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3" name="Straight Connector 592">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4" name="Straight Connector 593">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5" name="Straight Connector 594">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6" name="Straight Connector 595">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7" name="Straight Connector 596">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8" name="Straight Connector 597">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9" name="Straight Connector 598">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0" name="Straight Connector 599">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1" name="Straight Connector 600">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2" name="Straight Connector 601">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3" name="Straight Connector 602">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4" name="Straight Connector 603">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5" name="Straight Connector 604">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6" name="Straight Connector 605">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608" name="Freeform: Shape 607">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610" name="Freeform: Shape 609">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612" name="Rectangle 611">
            <a:extLst>
              <a:ext uri="{FF2B5EF4-FFF2-40B4-BE49-F238E27FC236}">
                <a16:creationId xmlns:a16="http://schemas.microsoft.com/office/drawing/2014/main" id="{326AD51D-D59E-4689-A5DF-6A9857053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614" name="Group 613">
            <a:extLst>
              <a:ext uri="{FF2B5EF4-FFF2-40B4-BE49-F238E27FC236}">
                <a16:creationId xmlns:a16="http://schemas.microsoft.com/office/drawing/2014/main" id="{05578CCE-1E06-4634-B7D3-B75915B79B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615" name="Straight Connector 614">
              <a:extLst>
                <a:ext uri="{FF2B5EF4-FFF2-40B4-BE49-F238E27FC236}">
                  <a16:creationId xmlns:a16="http://schemas.microsoft.com/office/drawing/2014/main" id="{758694FA-DDF2-4463-8E27-E40C7B705D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6" name="Straight Connector 615">
              <a:extLst>
                <a:ext uri="{FF2B5EF4-FFF2-40B4-BE49-F238E27FC236}">
                  <a16:creationId xmlns:a16="http://schemas.microsoft.com/office/drawing/2014/main" id="{266F117C-BB6F-4A4D-B9E6-7352647BF5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7" name="Straight Connector 616">
              <a:extLst>
                <a:ext uri="{FF2B5EF4-FFF2-40B4-BE49-F238E27FC236}">
                  <a16:creationId xmlns:a16="http://schemas.microsoft.com/office/drawing/2014/main" id="{BFDD06D7-A858-4BE9-B269-786451727C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8" name="Straight Connector 617">
              <a:extLst>
                <a:ext uri="{FF2B5EF4-FFF2-40B4-BE49-F238E27FC236}">
                  <a16:creationId xmlns:a16="http://schemas.microsoft.com/office/drawing/2014/main" id="{2B9716CE-4E07-44BE-9271-E478BBE78BF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9" name="Straight Connector 618">
              <a:extLst>
                <a:ext uri="{FF2B5EF4-FFF2-40B4-BE49-F238E27FC236}">
                  <a16:creationId xmlns:a16="http://schemas.microsoft.com/office/drawing/2014/main" id="{F4E8B64A-EF2F-47BF-AF60-22693FBD5B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0" name="Straight Connector 619">
              <a:extLst>
                <a:ext uri="{FF2B5EF4-FFF2-40B4-BE49-F238E27FC236}">
                  <a16:creationId xmlns:a16="http://schemas.microsoft.com/office/drawing/2014/main" id="{79EBB16F-B1A9-45AE-9C7A-503A402FBC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1" name="Straight Connector 620">
              <a:extLst>
                <a:ext uri="{FF2B5EF4-FFF2-40B4-BE49-F238E27FC236}">
                  <a16:creationId xmlns:a16="http://schemas.microsoft.com/office/drawing/2014/main" id="{BF44818A-E73A-4763-8B27-B5244AD163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2" name="Straight Connector 621">
              <a:extLst>
                <a:ext uri="{FF2B5EF4-FFF2-40B4-BE49-F238E27FC236}">
                  <a16:creationId xmlns:a16="http://schemas.microsoft.com/office/drawing/2014/main" id="{D43A7F77-4F07-4CD4-B62F-B3AF76ADF4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3" name="Straight Connector 622">
              <a:extLst>
                <a:ext uri="{FF2B5EF4-FFF2-40B4-BE49-F238E27FC236}">
                  <a16:creationId xmlns:a16="http://schemas.microsoft.com/office/drawing/2014/main" id="{7C64748D-7F97-429F-8A7B-8D7EEB1E2C8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4" name="Straight Connector 623">
              <a:extLst>
                <a:ext uri="{FF2B5EF4-FFF2-40B4-BE49-F238E27FC236}">
                  <a16:creationId xmlns:a16="http://schemas.microsoft.com/office/drawing/2014/main" id="{0BB97A24-973F-442A-99BA-8AC5FB1D1A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5" name="Straight Connector 624">
              <a:extLst>
                <a:ext uri="{FF2B5EF4-FFF2-40B4-BE49-F238E27FC236}">
                  <a16:creationId xmlns:a16="http://schemas.microsoft.com/office/drawing/2014/main" id="{99732AE5-4438-4E42-834A-653713C0B6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6" name="Straight Connector 625">
              <a:extLst>
                <a:ext uri="{FF2B5EF4-FFF2-40B4-BE49-F238E27FC236}">
                  <a16:creationId xmlns:a16="http://schemas.microsoft.com/office/drawing/2014/main" id="{33E2B6CE-9310-4CD9-B1C7-2DBFB56137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7" name="Straight Connector 626">
              <a:extLst>
                <a:ext uri="{FF2B5EF4-FFF2-40B4-BE49-F238E27FC236}">
                  <a16:creationId xmlns:a16="http://schemas.microsoft.com/office/drawing/2014/main" id="{9959B4D1-86FF-4165-945E-3265E3F00D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8" name="Straight Connector 627">
              <a:extLst>
                <a:ext uri="{FF2B5EF4-FFF2-40B4-BE49-F238E27FC236}">
                  <a16:creationId xmlns:a16="http://schemas.microsoft.com/office/drawing/2014/main" id="{A8B56538-E579-4678-B2C4-190218F657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9" name="Straight Connector 628">
              <a:extLst>
                <a:ext uri="{FF2B5EF4-FFF2-40B4-BE49-F238E27FC236}">
                  <a16:creationId xmlns:a16="http://schemas.microsoft.com/office/drawing/2014/main" id="{6C898F5F-7AAE-453A-82FE-F4247F2F44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0" name="Straight Connector 629">
              <a:extLst>
                <a:ext uri="{FF2B5EF4-FFF2-40B4-BE49-F238E27FC236}">
                  <a16:creationId xmlns:a16="http://schemas.microsoft.com/office/drawing/2014/main" id="{A7D95DBF-0AAC-4741-91B1-649F6FE7D7A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1" name="Straight Connector 630">
              <a:extLst>
                <a:ext uri="{FF2B5EF4-FFF2-40B4-BE49-F238E27FC236}">
                  <a16:creationId xmlns:a16="http://schemas.microsoft.com/office/drawing/2014/main" id="{1B3F59BE-64EE-4780-9361-E231148A43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2" name="Straight Connector 631">
              <a:extLst>
                <a:ext uri="{FF2B5EF4-FFF2-40B4-BE49-F238E27FC236}">
                  <a16:creationId xmlns:a16="http://schemas.microsoft.com/office/drawing/2014/main" id="{3BE6D2F5-CA3E-4BC3-B8FE-49E3FAC000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3" name="Straight Connector 632">
              <a:extLst>
                <a:ext uri="{FF2B5EF4-FFF2-40B4-BE49-F238E27FC236}">
                  <a16:creationId xmlns:a16="http://schemas.microsoft.com/office/drawing/2014/main" id="{DEF74E0F-547D-4E30-B042-E040A16396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4" name="Straight Connector 633">
              <a:extLst>
                <a:ext uri="{FF2B5EF4-FFF2-40B4-BE49-F238E27FC236}">
                  <a16:creationId xmlns:a16="http://schemas.microsoft.com/office/drawing/2014/main" id="{3948BBB3-C56E-4DCA-B93A-71D4754768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5" name="Straight Connector 634">
              <a:extLst>
                <a:ext uri="{FF2B5EF4-FFF2-40B4-BE49-F238E27FC236}">
                  <a16:creationId xmlns:a16="http://schemas.microsoft.com/office/drawing/2014/main" id="{36449CBA-E814-4F9C-9FC8-0B2E05BFB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6" name="Straight Connector 635">
              <a:extLst>
                <a:ext uri="{FF2B5EF4-FFF2-40B4-BE49-F238E27FC236}">
                  <a16:creationId xmlns:a16="http://schemas.microsoft.com/office/drawing/2014/main" id="{F5F9BC37-BDF5-45BE-B728-B10A9565A1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7" name="Straight Connector 636">
              <a:extLst>
                <a:ext uri="{FF2B5EF4-FFF2-40B4-BE49-F238E27FC236}">
                  <a16:creationId xmlns:a16="http://schemas.microsoft.com/office/drawing/2014/main" id="{314572B9-7D58-48F6-A290-9EF0975956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8" name="Straight Connector 637">
              <a:extLst>
                <a:ext uri="{FF2B5EF4-FFF2-40B4-BE49-F238E27FC236}">
                  <a16:creationId xmlns:a16="http://schemas.microsoft.com/office/drawing/2014/main" id="{F2C4CAC2-0AC5-408F-92EA-7FB0F63A5D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9" name="Straight Connector 638">
              <a:extLst>
                <a:ext uri="{FF2B5EF4-FFF2-40B4-BE49-F238E27FC236}">
                  <a16:creationId xmlns:a16="http://schemas.microsoft.com/office/drawing/2014/main" id="{0504E629-A4AD-411E-B4C0-B205748A1B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0" name="Straight Connector 639">
              <a:extLst>
                <a:ext uri="{FF2B5EF4-FFF2-40B4-BE49-F238E27FC236}">
                  <a16:creationId xmlns:a16="http://schemas.microsoft.com/office/drawing/2014/main" id="{09BA5C51-7F10-4E99-BF13-383E0B5DEE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1" name="Straight Connector 640">
              <a:extLst>
                <a:ext uri="{FF2B5EF4-FFF2-40B4-BE49-F238E27FC236}">
                  <a16:creationId xmlns:a16="http://schemas.microsoft.com/office/drawing/2014/main" id="{47F8EAE2-B22F-48D7-875C-C68B07B5C3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2" name="Straight Connector 641">
              <a:extLst>
                <a:ext uri="{FF2B5EF4-FFF2-40B4-BE49-F238E27FC236}">
                  <a16:creationId xmlns:a16="http://schemas.microsoft.com/office/drawing/2014/main" id="{D7E1B9FF-384B-455E-88A2-93A4CC7910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3" name="Straight Connector 642">
              <a:extLst>
                <a:ext uri="{FF2B5EF4-FFF2-40B4-BE49-F238E27FC236}">
                  <a16:creationId xmlns:a16="http://schemas.microsoft.com/office/drawing/2014/main" id="{69A8FF40-B2F4-4522-9598-E0F0279151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645" name="Freeform: Shape 644">
            <a:extLst>
              <a:ext uri="{FF2B5EF4-FFF2-40B4-BE49-F238E27FC236}">
                <a16:creationId xmlns:a16="http://schemas.microsoft.com/office/drawing/2014/main" id="{7A6DA27B-24A2-4FAF-9CB9-A814BF835B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647" name="Group 646">
            <a:extLst>
              <a:ext uri="{FF2B5EF4-FFF2-40B4-BE49-F238E27FC236}">
                <a16:creationId xmlns:a16="http://schemas.microsoft.com/office/drawing/2014/main" id="{ED48258A-6826-4A24-97F8-B65FE4D99A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648" name="Straight Connector 647">
              <a:extLst>
                <a:ext uri="{FF2B5EF4-FFF2-40B4-BE49-F238E27FC236}">
                  <a16:creationId xmlns:a16="http://schemas.microsoft.com/office/drawing/2014/main" id="{A43F6B7F-6CF7-4212-8A4C-0AF81FCC70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9" name="Straight Connector 648">
              <a:extLst>
                <a:ext uri="{FF2B5EF4-FFF2-40B4-BE49-F238E27FC236}">
                  <a16:creationId xmlns:a16="http://schemas.microsoft.com/office/drawing/2014/main" id="{ECD379A7-2614-4A67-8607-5A9FF0118E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0" name="Straight Connector 649">
              <a:extLst>
                <a:ext uri="{FF2B5EF4-FFF2-40B4-BE49-F238E27FC236}">
                  <a16:creationId xmlns:a16="http://schemas.microsoft.com/office/drawing/2014/main" id="{E972002F-2AF6-4170-83C8-3AC461AEA5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1" name="Straight Connector 650">
              <a:extLst>
                <a:ext uri="{FF2B5EF4-FFF2-40B4-BE49-F238E27FC236}">
                  <a16:creationId xmlns:a16="http://schemas.microsoft.com/office/drawing/2014/main" id="{6F1082F6-3D56-4AD7-A271-A7CDEE46C2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2" name="Straight Connector 651">
              <a:extLst>
                <a:ext uri="{FF2B5EF4-FFF2-40B4-BE49-F238E27FC236}">
                  <a16:creationId xmlns:a16="http://schemas.microsoft.com/office/drawing/2014/main" id="{0CCEA333-BCA4-414F-8235-43D426595D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3" name="Straight Connector 652">
              <a:extLst>
                <a:ext uri="{FF2B5EF4-FFF2-40B4-BE49-F238E27FC236}">
                  <a16:creationId xmlns:a16="http://schemas.microsoft.com/office/drawing/2014/main" id="{087971C1-BBD6-4201-A93D-DF09B2B427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4" name="Straight Connector 653">
              <a:extLst>
                <a:ext uri="{FF2B5EF4-FFF2-40B4-BE49-F238E27FC236}">
                  <a16:creationId xmlns:a16="http://schemas.microsoft.com/office/drawing/2014/main" id="{528F0E17-F524-4028-ABA2-99D293B7F9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5" name="Straight Connector 654">
              <a:extLst>
                <a:ext uri="{FF2B5EF4-FFF2-40B4-BE49-F238E27FC236}">
                  <a16:creationId xmlns:a16="http://schemas.microsoft.com/office/drawing/2014/main" id="{59CA3BF8-B976-46BC-9FD8-0BBFED3A5F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6" name="Straight Connector 655">
              <a:extLst>
                <a:ext uri="{FF2B5EF4-FFF2-40B4-BE49-F238E27FC236}">
                  <a16:creationId xmlns:a16="http://schemas.microsoft.com/office/drawing/2014/main" id="{130B60B9-F7F0-4B6E-848E-94EB0E9D17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7" name="Straight Connector 656">
              <a:extLst>
                <a:ext uri="{FF2B5EF4-FFF2-40B4-BE49-F238E27FC236}">
                  <a16:creationId xmlns:a16="http://schemas.microsoft.com/office/drawing/2014/main" id="{AF33B57A-CBB1-4201-BB5A-75E5AB6F86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8" name="Straight Connector 657">
              <a:extLst>
                <a:ext uri="{FF2B5EF4-FFF2-40B4-BE49-F238E27FC236}">
                  <a16:creationId xmlns:a16="http://schemas.microsoft.com/office/drawing/2014/main" id="{C16721E5-E31C-4F26-9D10-29EDA029E0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9" name="Straight Connector 658">
              <a:extLst>
                <a:ext uri="{FF2B5EF4-FFF2-40B4-BE49-F238E27FC236}">
                  <a16:creationId xmlns:a16="http://schemas.microsoft.com/office/drawing/2014/main" id="{ADADFEDD-1B94-4EA7-B826-5E342BD4B6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0" name="Straight Connector 659">
              <a:extLst>
                <a:ext uri="{FF2B5EF4-FFF2-40B4-BE49-F238E27FC236}">
                  <a16:creationId xmlns:a16="http://schemas.microsoft.com/office/drawing/2014/main" id="{CF0AE683-15D4-4904-BB82-96ADABE6710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1" name="Straight Connector 660">
              <a:extLst>
                <a:ext uri="{FF2B5EF4-FFF2-40B4-BE49-F238E27FC236}">
                  <a16:creationId xmlns:a16="http://schemas.microsoft.com/office/drawing/2014/main" id="{5EF4A50C-5A07-4204-8915-10F2B32D60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2" name="Straight Connector 661">
              <a:extLst>
                <a:ext uri="{FF2B5EF4-FFF2-40B4-BE49-F238E27FC236}">
                  <a16:creationId xmlns:a16="http://schemas.microsoft.com/office/drawing/2014/main" id="{3E84E616-3881-4F89-8F3A-EC4C9F3EB4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3" name="Straight Connector 662">
              <a:extLst>
                <a:ext uri="{FF2B5EF4-FFF2-40B4-BE49-F238E27FC236}">
                  <a16:creationId xmlns:a16="http://schemas.microsoft.com/office/drawing/2014/main" id="{FACE3E7B-5CF6-4605-8EA9-F03A222AAEB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4" name="Straight Connector 663">
              <a:extLst>
                <a:ext uri="{FF2B5EF4-FFF2-40B4-BE49-F238E27FC236}">
                  <a16:creationId xmlns:a16="http://schemas.microsoft.com/office/drawing/2014/main" id="{977AE8FF-E1E0-49F8-972B-3BCAD57D05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5" name="Straight Connector 664">
              <a:extLst>
                <a:ext uri="{FF2B5EF4-FFF2-40B4-BE49-F238E27FC236}">
                  <a16:creationId xmlns:a16="http://schemas.microsoft.com/office/drawing/2014/main" id="{68F76A8B-AC15-4215-884C-57C94FE75C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6" name="Straight Connector 665">
              <a:extLst>
                <a:ext uri="{FF2B5EF4-FFF2-40B4-BE49-F238E27FC236}">
                  <a16:creationId xmlns:a16="http://schemas.microsoft.com/office/drawing/2014/main" id="{829813CA-E925-41BB-A818-AEEBD58D78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7" name="Straight Connector 666">
              <a:extLst>
                <a:ext uri="{FF2B5EF4-FFF2-40B4-BE49-F238E27FC236}">
                  <a16:creationId xmlns:a16="http://schemas.microsoft.com/office/drawing/2014/main" id="{CED9DD07-B629-4508-99B3-666544E5D8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8" name="Straight Connector 667">
              <a:extLst>
                <a:ext uri="{FF2B5EF4-FFF2-40B4-BE49-F238E27FC236}">
                  <a16:creationId xmlns:a16="http://schemas.microsoft.com/office/drawing/2014/main" id="{3859C10A-6DEF-4B98-9208-9681745D09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9" name="Straight Connector 668">
              <a:extLst>
                <a:ext uri="{FF2B5EF4-FFF2-40B4-BE49-F238E27FC236}">
                  <a16:creationId xmlns:a16="http://schemas.microsoft.com/office/drawing/2014/main" id="{08F930A6-B089-462C-8699-E7DEC651D1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0" name="Straight Connector 669">
              <a:extLst>
                <a:ext uri="{FF2B5EF4-FFF2-40B4-BE49-F238E27FC236}">
                  <a16:creationId xmlns:a16="http://schemas.microsoft.com/office/drawing/2014/main" id="{49FCA652-5425-4350-80D2-DF3A729324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1" name="Straight Connector 670">
              <a:extLst>
                <a:ext uri="{FF2B5EF4-FFF2-40B4-BE49-F238E27FC236}">
                  <a16:creationId xmlns:a16="http://schemas.microsoft.com/office/drawing/2014/main" id="{614C2703-817B-4E61-B0C1-B8A18B7B7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2" name="Straight Connector 671">
              <a:extLst>
                <a:ext uri="{FF2B5EF4-FFF2-40B4-BE49-F238E27FC236}">
                  <a16:creationId xmlns:a16="http://schemas.microsoft.com/office/drawing/2014/main" id="{E9756F19-602C-437D-89D3-AA582DE6E1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3" name="Straight Connector 672">
              <a:extLst>
                <a:ext uri="{FF2B5EF4-FFF2-40B4-BE49-F238E27FC236}">
                  <a16:creationId xmlns:a16="http://schemas.microsoft.com/office/drawing/2014/main" id="{AD912F9B-FBEE-468E-9E40-4A911738B0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4" name="Straight Connector 673">
              <a:extLst>
                <a:ext uri="{FF2B5EF4-FFF2-40B4-BE49-F238E27FC236}">
                  <a16:creationId xmlns:a16="http://schemas.microsoft.com/office/drawing/2014/main" id="{C3008689-B0A9-46C9-888F-0427372872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5" name="Straight Connector 674">
              <a:extLst>
                <a:ext uri="{FF2B5EF4-FFF2-40B4-BE49-F238E27FC236}">
                  <a16:creationId xmlns:a16="http://schemas.microsoft.com/office/drawing/2014/main" id="{8AA2E07E-83FC-4A07-A945-64C914BB2A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6" name="Straight Connector 675">
              <a:extLst>
                <a:ext uri="{FF2B5EF4-FFF2-40B4-BE49-F238E27FC236}">
                  <a16:creationId xmlns:a16="http://schemas.microsoft.com/office/drawing/2014/main" id="{FBC3CD54-7A49-4290-9D69-AC69160EE7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678" name="Rectangle 677">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80" name="Rectangle 679">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82" name="Flowchart: Document 8">
            <a:extLst>
              <a:ext uri="{FF2B5EF4-FFF2-40B4-BE49-F238E27FC236}">
                <a16:creationId xmlns:a16="http://schemas.microsoft.com/office/drawing/2014/main" id="{4BE5C09D-B3C1-42F3-B945-39AEDFD198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46597" y="287679"/>
            <a:ext cx="6867330" cy="627331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684" name="Group 683">
            <a:extLst>
              <a:ext uri="{FF2B5EF4-FFF2-40B4-BE49-F238E27FC236}">
                <a16:creationId xmlns:a16="http://schemas.microsoft.com/office/drawing/2014/main" id="{628E122F-BCB2-43BD-850B-48491CEEF4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685" name="Straight Connector 684">
              <a:extLst>
                <a:ext uri="{FF2B5EF4-FFF2-40B4-BE49-F238E27FC236}">
                  <a16:creationId xmlns:a16="http://schemas.microsoft.com/office/drawing/2014/main" id="{414FAAF8-31CB-4B07-B529-5A88EFF682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6" name="Straight Connector 685">
              <a:extLst>
                <a:ext uri="{FF2B5EF4-FFF2-40B4-BE49-F238E27FC236}">
                  <a16:creationId xmlns:a16="http://schemas.microsoft.com/office/drawing/2014/main" id="{746BA361-B0A5-4ABB-A288-CFDE7BAEF4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7" name="Straight Connector 686">
              <a:extLst>
                <a:ext uri="{FF2B5EF4-FFF2-40B4-BE49-F238E27FC236}">
                  <a16:creationId xmlns:a16="http://schemas.microsoft.com/office/drawing/2014/main" id="{453021D8-E018-4408-8CCA-024F3FC311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8" name="Straight Connector 687">
              <a:extLst>
                <a:ext uri="{FF2B5EF4-FFF2-40B4-BE49-F238E27FC236}">
                  <a16:creationId xmlns:a16="http://schemas.microsoft.com/office/drawing/2014/main" id="{2B92D8BD-E859-46F2-89FC-FC259125D1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9" name="Straight Connector 688">
              <a:extLst>
                <a:ext uri="{FF2B5EF4-FFF2-40B4-BE49-F238E27FC236}">
                  <a16:creationId xmlns:a16="http://schemas.microsoft.com/office/drawing/2014/main" id="{D731C846-C584-4E9F-872D-500B07D109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0" name="Straight Connector 689">
              <a:extLst>
                <a:ext uri="{FF2B5EF4-FFF2-40B4-BE49-F238E27FC236}">
                  <a16:creationId xmlns:a16="http://schemas.microsoft.com/office/drawing/2014/main" id="{9FD6636C-54CD-4310-9F2B-9A9CF3EC9B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1" name="Straight Connector 690">
              <a:extLst>
                <a:ext uri="{FF2B5EF4-FFF2-40B4-BE49-F238E27FC236}">
                  <a16:creationId xmlns:a16="http://schemas.microsoft.com/office/drawing/2014/main" id="{288113FA-166F-40E3-991C-33200E387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2" name="Straight Connector 691">
              <a:extLst>
                <a:ext uri="{FF2B5EF4-FFF2-40B4-BE49-F238E27FC236}">
                  <a16:creationId xmlns:a16="http://schemas.microsoft.com/office/drawing/2014/main" id="{85DD2EA6-4E91-475D-B141-030955A02E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3" name="Straight Connector 692">
              <a:extLst>
                <a:ext uri="{FF2B5EF4-FFF2-40B4-BE49-F238E27FC236}">
                  <a16:creationId xmlns:a16="http://schemas.microsoft.com/office/drawing/2014/main" id="{077A4A45-7AB6-4608-9030-A70A5E3B3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4" name="Straight Connector 693">
              <a:extLst>
                <a:ext uri="{FF2B5EF4-FFF2-40B4-BE49-F238E27FC236}">
                  <a16:creationId xmlns:a16="http://schemas.microsoft.com/office/drawing/2014/main" id="{D8252ABC-9FDF-43E9-A030-94081E5837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5" name="Straight Connector 694">
              <a:extLst>
                <a:ext uri="{FF2B5EF4-FFF2-40B4-BE49-F238E27FC236}">
                  <a16:creationId xmlns:a16="http://schemas.microsoft.com/office/drawing/2014/main" id="{3D5000E7-8B90-4C3E-9DA8-8A7DF0152F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6" name="Straight Connector 695">
              <a:extLst>
                <a:ext uri="{FF2B5EF4-FFF2-40B4-BE49-F238E27FC236}">
                  <a16:creationId xmlns:a16="http://schemas.microsoft.com/office/drawing/2014/main" id="{2DD251B8-330C-4939-93B6-C4FEDF6ACFC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7" name="Straight Connector 696">
              <a:extLst>
                <a:ext uri="{FF2B5EF4-FFF2-40B4-BE49-F238E27FC236}">
                  <a16:creationId xmlns:a16="http://schemas.microsoft.com/office/drawing/2014/main" id="{6763F2D5-1D97-451F-9EE1-C959342FC9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8" name="Straight Connector 697">
              <a:extLst>
                <a:ext uri="{FF2B5EF4-FFF2-40B4-BE49-F238E27FC236}">
                  <a16:creationId xmlns:a16="http://schemas.microsoft.com/office/drawing/2014/main" id="{09B81618-BDA5-46C2-A54E-4448465A58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9" name="Straight Connector 698">
              <a:extLst>
                <a:ext uri="{FF2B5EF4-FFF2-40B4-BE49-F238E27FC236}">
                  <a16:creationId xmlns:a16="http://schemas.microsoft.com/office/drawing/2014/main" id="{F15D9E70-4AC3-46E9-93DB-07CB2B41EF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0" name="Straight Connector 699">
              <a:extLst>
                <a:ext uri="{FF2B5EF4-FFF2-40B4-BE49-F238E27FC236}">
                  <a16:creationId xmlns:a16="http://schemas.microsoft.com/office/drawing/2014/main" id="{15B884CB-61A3-4841-A661-215EE93E31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1" name="Straight Connector 700">
              <a:extLst>
                <a:ext uri="{FF2B5EF4-FFF2-40B4-BE49-F238E27FC236}">
                  <a16:creationId xmlns:a16="http://schemas.microsoft.com/office/drawing/2014/main" id="{51808844-2CD5-4FB3-B3F6-CE5B82F89A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2" name="Straight Connector 701">
              <a:extLst>
                <a:ext uri="{FF2B5EF4-FFF2-40B4-BE49-F238E27FC236}">
                  <a16:creationId xmlns:a16="http://schemas.microsoft.com/office/drawing/2014/main" id="{9FFDFB79-ADB0-49E8-919B-A0BB9190FF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3" name="Straight Connector 702">
              <a:extLst>
                <a:ext uri="{FF2B5EF4-FFF2-40B4-BE49-F238E27FC236}">
                  <a16:creationId xmlns:a16="http://schemas.microsoft.com/office/drawing/2014/main" id="{63AABDCA-76BB-4D33-8117-D688C0BF9A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4" name="Straight Connector 703">
              <a:extLst>
                <a:ext uri="{FF2B5EF4-FFF2-40B4-BE49-F238E27FC236}">
                  <a16:creationId xmlns:a16="http://schemas.microsoft.com/office/drawing/2014/main" id="{7C3DC4D8-930D-4D21-A1D0-45FF81BA15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5" name="Straight Connector 704">
              <a:extLst>
                <a:ext uri="{FF2B5EF4-FFF2-40B4-BE49-F238E27FC236}">
                  <a16:creationId xmlns:a16="http://schemas.microsoft.com/office/drawing/2014/main" id="{DFC86F57-A8B2-4BA9-8751-CF0F43F25B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6" name="Straight Connector 705">
              <a:extLst>
                <a:ext uri="{FF2B5EF4-FFF2-40B4-BE49-F238E27FC236}">
                  <a16:creationId xmlns:a16="http://schemas.microsoft.com/office/drawing/2014/main" id="{E6A34578-DE1C-4566-8856-1430B428B8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7" name="Straight Connector 706">
              <a:extLst>
                <a:ext uri="{FF2B5EF4-FFF2-40B4-BE49-F238E27FC236}">
                  <a16:creationId xmlns:a16="http://schemas.microsoft.com/office/drawing/2014/main" id="{8DEE8827-9D87-4C09-9A85-FB043BFB0E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8" name="Straight Connector 707">
              <a:extLst>
                <a:ext uri="{FF2B5EF4-FFF2-40B4-BE49-F238E27FC236}">
                  <a16:creationId xmlns:a16="http://schemas.microsoft.com/office/drawing/2014/main" id="{3FE11D9A-8DF5-4CD5-9B3C-4BBE699087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9" name="Straight Connector 708">
              <a:extLst>
                <a:ext uri="{FF2B5EF4-FFF2-40B4-BE49-F238E27FC236}">
                  <a16:creationId xmlns:a16="http://schemas.microsoft.com/office/drawing/2014/main" id="{6150C108-376E-4B3A-84BE-5288AC2D51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0" name="Straight Connector 709">
              <a:extLst>
                <a:ext uri="{FF2B5EF4-FFF2-40B4-BE49-F238E27FC236}">
                  <a16:creationId xmlns:a16="http://schemas.microsoft.com/office/drawing/2014/main" id="{AFBF9B4D-FC7D-4A99-9AD8-90C125364F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1" name="Straight Connector 710">
              <a:extLst>
                <a:ext uri="{FF2B5EF4-FFF2-40B4-BE49-F238E27FC236}">
                  <a16:creationId xmlns:a16="http://schemas.microsoft.com/office/drawing/2014/main" id="{C747BAB4-EE42-4FB9-ABB4-6ABF823F6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2" name="Straight Connector 711">
              <a:extLst>
                <a:ext uri="{FF2B5EF4-FFF2-40B4-BE49-F238E27FC236}">
                  <a16:creationId xmlns:a16="http://schemas.microsoft.com/office/drawing/2014/main" id="{F56D09A2-DE8A-4396-A490-AC84A3878A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3" name="Straight Connector 712">
              <a:extLst>
                <a:ext uri="{FF2B5EF4-FFF2-40B4-BE49-F238E27FC236}">
                  <a16:creationId xmlns:a16="http://schemas.microsoft.com/office/drawing/2014/main" id="{37F35D0F-3113-4375-9BA7-093C9BC71A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6" name="Picture 5" descr="A screenshot of a computer&#10;&#10;Description automatically generated">
            <a:extLst>
              <a:ext uri="{FF2B5EF4-FFF2-40B4-BE49-F238E27FC236}">
                <a16:creationId xmlns:a16="http://schemas.microsoft.com/office/drawing/2014/main" id="{5C35B30E-5885-FC11-5D73-B0BD70157B39}"/>
              </a:ext>
            </a:extLst>
          </p:cNvPr>
          <p:cNvPicPr>
            <a:picLocks noChangeAspect="1"/>
          </p:cNvPicPr>
          <p:nvPr/>
        </p:nvPicPr>
        <p:blipFill rotWithShape="1">
          <a:blip r:embed="rId3"/>
          <a:srcRect r="-1" b="7860"/>
          <a:stretch/>
        </p:blipFill>
        <p:spPr>
          <a:xfrm>
            <a:off x="175917" y="127001"/>
            <a:ext cx="11863679" cy="6572638"/>
          </a:xfrm>
          <a:prstGeom prst="rect">
            <a:avLst/>
          </a:prstGeom>
        </p:spPr>
      </p:pic>
      <p:sp>
        <p:nvSpPr>
          <p:cNvPr id="7" name="TextBox 6">
            <a:extLst>
              <a:ext uri="{FF2B5EF4-FFF2-40B4-BE49-F238E27FC236}">
                <a16:creationId xmlns:a16="http://schemas.microsoft.com/office/drawing/2014/main" id="{CEE09047-08BD-A30B-FC81-48B45E35617B}"/>
              </a:ext>
            </a:extLst>
          </p:cNvPr>
          <p:cNvSpPr txBox="1"/>
          <p:nvPr/>
        </p:nvSpPr>
        <p:spPr>
          <a:xfrm>
            <a:off x="6546111" y="5454135"/>
            <a:ext cx="5394119" cy="461665"/>
          </a:xfrm>
          <a:prstGeom prst="rect">
            <a:avLst/>
          </a:prstGeom>
          <a:noFill/>
        </p:spPr>
        <p:txBody>
          <a:bodyPr wrap="square" rtlCol="0">
            <a:spAutoFit/>
          </a:bodyPr>
          <a:lstStyle/>
          <a:p>
            <a:r>
              <a:rPr lang="en-US" sz="2400" b="1" dirty="0">
                <a:solidFill>
                  <a:schemeClr val="accent1"/>
                </a:solidFill>
                <a:latin typeface="Bradley Hand ITC" panose="03070402050302030203" pitchFamily="66" charset="0"/>
              </a:rPr>
              <a:t>*Mental Health Recommendations*</a:t>
            </a:r>
          </a:p>
        </p:txBody>
      </p:sp>
    </p:spTree>
    <p:extLst>
      <p:ext uri="{BB962C8B-B14F-4D97-AF65-F5344CB8AC3E}">
        <p14:creationId xmlns:p14="http://schemas.microsoft.com/office/powerpoint/2010/main" val="4055693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9" name="Rectangle 148">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51" name="Group 150">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52" name="Straight Connector 151">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82" name="Freeform: Shape 181">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184" name="Freeform: Shape 183">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186" name="Rectangle 185">
            <a:extLst>
              <a:ext uri="{FF2B5EF4-FFF2-40B4-BE49-F238E27FC236}">
                <a16:creationId xmlns:a16="http://schemas.microsoft.com/office/drawing/2014/main" id="{326AD51D-D59E-4689-A5DF-6A9857053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88" name="Group 187">
            <a:extLst>
              <a:ext uri="{FF2B5EF4-FFF2-40B4-BE49-F238E27FC236}">
                <a16:creationId xmlns:a16="http://schemas.microsoft.com/office/drawing/2014/main" id="{05578CCE-1E06-4634-B7D3-B75915B79B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9" name="Straight Connector 188">
              <a:extLst>
                <a:ext uri="{FF2B5EF4-FFF2-40B4-BE49-F238E27FC236}">
                  <a16:creationId xmlns:a16="http://schemas.microsoft.com/office/drawing/2014/main" id="{758694FA-DDF2-4463-8E27-E40C7B705D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266F117C-BB6F-4A4D-B9E6-7352647BF5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BFDD06D7-A858-4BE9-B269-786451727C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2B9716CE-4E07-44BE-9271-E478BBE78BF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F4E8B64A-EF2F-47BF-AF60-22693FBD5B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79EBB16F-B1A9-45AE-9C7A-503A402FBC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BF44818A-E73A-4763-8B27-B5244AD163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D43A7F77-4F07-4CD4-B62F-B3AF76ADF4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7C64748D-7F97-429F-8A7B-8D7EEB1E2C8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0BB97A24-973F-442A-99BA-8AC5FB1D1A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99732AE5-4438-4E42-834A-653713C0B6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3E2B6CE-9310-4CD9-B1C7-2DBFB56137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9959B4D1-86FF-4165-945E-3265E3F00D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A8B56538-E579-4678-B2C4-190218F657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6C898F5F-7AAE-453A-82FE-F4247F2F44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A7D95DBF-0AAC-4741-91B1-649F6FE7D7A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1B3F59BE-64EE-4780-9361-E231148A43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3BE6D2F5-CA3E-4BC3-B8FE-49E3FAC000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DEF74E0F-547D-4E30-B042-E040A16396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3948BBB3-C56E-4DCA-B93A-71D4754768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36449CBA-E814-4F9C-9FC8-0B2E05BFB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F5F9BC37-BDF5-45BE-B728-B10A9565A1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314572B9-7D58-48F6-A290-9EF0975956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F2C4CAC2-0AC5-408F-92EA-7FB0F63A5D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0504E629-A4AD-411E-B4C0-B205748A1B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09BA5C51-7F10-4E99-BF13-383E0B5DEE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47F8EAE2-B22F-48D7-875C-C68B07B5C3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D7E1B9FF-384B-455E-88A2-93A4CC7910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9A8FF40-B2F4-4522-9598-E0F0279151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19" name="Freeform: Shape 218">
            <a:extLst>
              <a:ext uri="{FF2B5EF4-FFF2-40B4-BE49-F238E27FC236}">
                <a16:creationId xmlns:a16="http://schemas.microsoft.com/office/drawing/2014/main" id="{7A6DA27B-24A2-4FAF-9CB9-A814BF835B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221" name="Group 220">
            <a:extLst>
              <a:ext uri="{FF2B5EF4-FFF2-40B4-BE49-F238E27FC236}">
                <a16:creationId xmlns:a16="http://schemas.microsoft.com/office/drawing/2014/main" id="{ED48258A-6826-4A24-97F8-B65FE4D99A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22" name="Straight Connector 221">
              <a:extLst>
                <a:ext uri="{FF2B5EF4-FFF2-40B4-BE49-F238E27FC236}">
                  <a16:creationId xmlns:a16="http://schemas.microsoft.com/office/drawing/2014/main" id="{A43F6B7F-6CF7-4212-8A4C-0AF81FCC70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ECD379A7-2614-4A67-8607-5A9FF0118E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E972002F-2AF6-4170-83C8-3AC461AEA5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6F1082F6-3D56-4AD7-A271-A7CDEE46C2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0CCEA333-BCA4-414F-8235-43D426595D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087971C1-BBD6-4201-A93D-DF09B2B427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528F0E17-F524-4028-ABA2-99D293B7F9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59CA3BF8-B976-46BC-9FD8-0BBFED3A5F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130B60B9-F7F0-4B6E-848E-94EB0E9D17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AF33B57A-CBB1-4201-BB5A-75E5AB6F86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C16721E5-E31C-4F26-9D10-29EDA029E0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ADADFEDD-1B94-4EA7-B826-5E342BD4B6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F0AE683-15D4-4904-BB82-96ADABE6710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5EF4A50C-5A07-4204-8915-10F2B32D60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E84E616-3881-4F89-8F3A-EC4C9F3EB4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FACE3E7B-5CF6-4605-8EA9-F03A222AAEB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977AE8FF-E1E0-49F8-972B-3BCAD57D05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68F76A8B-AC15-4215-884C-57C94FE75C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829813CA-E925-41BB-A818-AEEBD58D78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CED9DD07-B629-4508-99B3-666544E5D8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3859C10A-6DEF-4B98-9208-9681745D09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08F930A6-B089-462C-8699-E7DEC651D1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49FCA652-5425-4350-80D2-DF3A729324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614C2703-817B-4E61-B0C1-B8A18B7B7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E9756F19-602C-437D-89D3-AA582DE6E1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AD912F9B-FBEE-468E-9E40-4A911738B0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C3008689-B0A9-46C9-888F-0427372872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8AA2E07E-83FC-4A07-A945-64C914BB2A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FBC3CD54-7A49-4290-9D69-AC69160EE7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252" name="Rectangle 251">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4" name="Rectangle 253">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6" name="Flowchart: Document 8">
            <a:extLst>
              <a:ext uri="{FF2B5EF4-FFF2-40B4-BE49-F238E27FC236}">
                <a16:creationId xmlns:a16="http://schemas.microsoft.com/office/drawing/2014/main" id="{4BE5C09D-B3C1-42F3-B945-39AEDFD198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46597" y="287679"/>
            <a:ext cx="6867330" cy="627331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258" name="Group 257">
            <a:extLst>
              <a:ext uri="{FF2B5EF4-FFF2-40B4-BE49-F238E27FC236}">
                <a16:creationId xmlns:a16="http://schemas.microsoft.com/office/drawing/2014/main" id="{628E122F-BCB2-43BD-850B-48491CEEF4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59" name="Straight Connector 258">
              <a:extLst>
                <a:ext uri="{FF2B5EF4-FFF2-40B4-BE49-F238E27FC236}">
                  <a16:creationId xmlns:a16="http://schemas.microsoft.com/office/drawing/2014/main" id="{414FAAF8-31CB-4B07-B529-5A88EFF682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46BA361-B0A5-4ABB-A288-CFDE7BAEF4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453021D8-E018-4408-8CCA-024F3FC311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2B92D8BD-E859-46F2-89FC-FC259125D1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731C846-C584-4E9F-872D-500B07D109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9FD6636C-54CD-4310-9F2B-9A9CF3EC9B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288113FA-166F-40E3-991C-33200E387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85DD2EA6-4E91-475D-B141-030955A02E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077A4A45-7AB6-4608-9030-A70A5E3B3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D8252ABC-9FDF-43E9-A030-94081E5837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3D5000E7-8B90-4C3E-9DA8-8A7DF0152F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2DD251B8-330C-4939-93B6-C4FEDF6ACFC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6763F2D5-1D97-451F-9EE1-C959342FC9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09B81618-BDA5-46C2-A54E-4448465A58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F15D9E70-4AC3-46E9-93DB-07CB2B41EF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15B884CB-61A3-4841-A661-215EE93E31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51808844-2CD5-4FB3-B3F6-CE5B82F89A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9FFDFB79-ADB0-49E8-919B-A0BB9190FF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63AABDCA-76BB-4D33-8117-D688C0BF9A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7C3DC4D8-930D-4D21-A1D0-45FF81BA15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DFC86F57-A8B2-4BA9-8751-CF0F43F25B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E6A34578-DE1C-4566-8856-1430B428B8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8DEE8827-9D87-4C09-9A85-FB043BFB0E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3FE11D9A-8DF5-4CD5-9B3C-4BBE699087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6150C108-376E-4B3A-84BE-5288AC2D51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AFBF9B4D-FC7D-4A99-9AD8-90C125364F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C747BAB4-EE42-4FB9-ABB4-6ABF823F6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F56D09A2-DE8A-4396-A490-AC84A3878A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37F35D0F-3113-4375-9BA7-093C9BC71A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4" name="Picture 3" descr="A close-up of a medical address&#10;&#10;Description automatically generated">
            <a:extLst>
              <a:ext uri="{FF2B5EF4-FFF2-40B4-BE49-F238E27FC236}">
                <a16:creationId xmlns:a16="http://schemas.microsoft.com/office/drawing/2014/main" id="{431CE033-099E-9DC7-18FF-E89E4A8CB150}"/>
              </a:ext>
            </a:extLst>
          </p:cNvPr>
          <p:cNvPicPr>
            <a:picLocks noChangeAspect="1"/>
          </p:cNvPicPr>
          <p:nvPr/>
        </p:nvPicPr>
        <p:blipFill rotWithShape="1">
          <a:blip r:embed="rId3"/>
          <a:srcRect r="4335" b="6291"/>
          <a:stretch/>
        </p:blipFill>
        <p:spPr>
          <a:xfrm>
            <a:off x="175917" y="168275"/>
            <a:ext cx="11833953" cy="6531364"/>
          </a:xfrm>
          <a:prstGeom prst="rect">
            <a:avLst/>
          </a:prstGeom>
        </p:spPr>
      </p:pic>
      <p:sp>
        <p:nvSpPr>
          <p:cNvPr id="5" name="TextBox 4">
            <a:extLst>
              <a:ext uri="{FF2B5EF4-FFF2-40B4-BE49-F238E27FC236}">
                <a16:creationId xmlns:a16="http://schemas.microsoft.com/office/drawing/2014/main" id="{2D1754A8-745E-273C-D99B-58F54E7987CA}"/>
              </a:ext>
            </a:extLst>
          </p:cNvPr>
          <p:cNvSpPr txBox="1"/>
          <p:nvPr/>
        </p:nvSpPr>
        <p:spPr>
          <a:xfrm>
            <a:off x="3108415" y="5888154"/>
            <a:ext cx="6267449" cy="523220"/>
          </a:xfrm>
          <a:prstGeom prst="rect">
            <a:avLst/>
          </a:prstGeom>
          <a:noFill/>
        </p:spPr>
        <p:txBody>
          <a:bodyPr wrap="square" rtlCol="0">
            <a:spAutoFit/>
          </a:bodyPr>
          <a:lstStyle/>
          <a:p>
            <a:r>
              <a:rPr lang="en-US" sz="2800" b="1" dirty="0">
                <a:solidFill>
                  <a:schemeClr val="accent1"/>
                </a:solidFill>
                <a:latin typeface="Bradley Hand ITC" panose="03070402050302030203" pitchFamily="66" charset="0"/>
              </a:rPr>
              <a:t>*Hormone Provider Recommendations*</a:t>
            </a:r>
          </a:p>
        </p:txBody>
      </p:sp>
    </p:spTree>
    <p:extLst>
      <p:ext uri="{BB962C8B-B14F-4D97-AF65-F5344CB8AC3E}">
        <p14:creationId xmlns:p14="http://schemas.microsoft.com/office/powerpoint/2010/main" val="2027675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2" name="Rectangle 291">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294" name="Group 293">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95" name="Straight Connector 294">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7" name="Straight Connector 296">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8" name="Straight Connector 297">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1" name="Straight Connector 300">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25" name="Freeform: Shape 324">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327" name="Freeform: Shape 326">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329" name="Rectangle 328">
            <a:extLst>
              <a:ext uri="{FF2B5EF4-FFF2-40B4-BE49-F238E27FC236}">
                <a16:creationId xmlns:a16="http://schemas.microsoft.com/office/drawing/2014/main" id="{326AD51D-D59E-4689-A5DF-6A9857053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331" name="Group 330">
            <a:extLst>
              <a:ext uri="{FF2B5EF4-FFF2-40B4-BE49-F238E27FC236}">
                <a16:creationId xmlns:a16="http://schemas.microsoft.com/office/drawing/2014/main" id="{05578CCE-1E06-4634-B7D3-B75915B79B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32" name="Straight Connector 331">
              <a:extLst>
                <a:ext uri="{FF2B5EF4-FFF2-40B4-BE49-F238E27FC236}">
                  <a16:creationId xmlns:a16="http://schemas.microsoft.com/office/drawing/2014/main" id="{758694FA-DDF2-4463-8E27-E40C7B705D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266F117C-BB6F-4A4D-B9E6-7352647BF5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BFDD06D7-A858-4BE9-B269-786451727C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2B9716CE-4E07-44BE-9271-E478BBE78BF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F4E8B64A-EF2F-47BF-AF60-22693FBD5B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79EBB16F-B1A9-45AE-9C7A-503A402FBC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BF44818A-E73A-4763-8B27-B5244AD163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D43A7F77-4F07-4CD4-B62F-B3AF76ADF4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7C64748D-7F97-429F-8A7B-8D7EEB1E2C8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0BB97A24-973F-442A-99BA-8AC5FB1D1A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99732AE5-4438-4E42-834A-653713C0B6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33E2B6CE-9310-4CD9-B1C7-2DBFB56137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9959B4D1-86FF-4165-945E-3265E3F00D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A8B56538-E579-4678-B2C4-190218F657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6" name="Straight Connector 345">
              <a:extLst>
                <a:ext uri="{FF2B5EF4-FFF2-40B4-BE49-F238E27FC236}">
                  <a16:creationId xmlns:a16="http://schemas.microsoft.com/office/drawing/2014/main" id="{6C898F5F-7AAE-453A-82FE-F4247F2F44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7" name="Straight Connector 346">
              <a:extLst>
                <a:ext uri="{FF2B5EF4-FFF2-40B4-BE49-F238E27FC236}">
                  <a16:creationId xmlns:a16="http://schemas.microsoft.com/office/drawing/2014/main" id="{A7D95DBF-0AAC-4741-91B1-649F6FE7D7A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1B3F59BE-64EE-4780-9361-E231148A43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9" name="Straight Connector 348">
              <a:extLst>
                <a:ext uri="{FF2B5EF4-FFF2-40B4-BE49-F238E27FC236}">
                  <a16:creationId xmlns:a16="http://schemas.microsoft.com/office/drawing/2014/main" id="{3BE6D2F5-CA3E-4BC3-B8FE-49E3FAC000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0" name="Straight Connector 349">
              <a:extLst>
                <a:ext uri="{FF2B5EF4-FFF2-40B4-BE49-F238E27FC236}">
                  <a16:creationId xmlns:a16="http://schemas.microsoft.com/office/drawing/2014/main" id="{DEF74E0F-547D-4E30-B042-E040A16396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3948BBB3-C56E-4DCA-B93A-71D4754768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36449CBA-E814-4F9C-9FC8-0B2E05BFB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3" name="Straight Connector 352">
              <a:extLst>
                <a:ext uri="{FF2B5EF4-FFF2-40B4-BE49-F238E27FC236}">
                  <a16:creationId xmlns:a16="http://schemas.microsoft.com/office/drawing/2014/main" id="{F5F9BC37-BDF5-45BE-B728-B10A9565A1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4" name="Straight Connector 353">
              <a:extLst>
                <a:ext uri="{FF2B5EF4-FFF2-40B4-BE49-F238E27FC236}">
                  <a16:creationId xmlns:a16="http://schemas.microsoft.com/office/drawing/2014/main" id="{314572B9-7D58-48F6-A290-9EF0975956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5" name="Straight Connector 354">
              <a:extLst>
                <a:ext uri="{FF2B5EF4-FFF2-40B4-BE49-F238E27FC236}">
                  <a16:creationId xmlns:a16="http://schemas.microsoft.com/office/drawing/2014/main" id="{F2C4CAC2-0AC5-408F-92EA-7FB0F63A5D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0504E629-A4AD-411E-B4C0-B205748A1B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09BA5C51-7F10-4E99-BF13-383E0B5DEE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8" name="Straight Connector 357">
              <a:extLst>
                <a:ext uri="{FF2B5EF4-FFF2-40B4-BE49-F238E27FC236}">
                  <a16:creationId xmlns:a16="http://schemas.microsoft.com/office/drawing/2014/main" id="{47F8EAE2-B22F-48D7-875C-C68B07B5C3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9" name="Straight Connector 358">
              <a:extLst>
                <a:ext uri="{FF2B5EF4-FFF2-40B4-BE49-F238E27FC236}">
                  <a16:creationId xmlns:a16="http://schemas.microsoft.com/office/drawing/2014/main" id="{D7E1B9FF-384B-455E-88A2-93A4CC7910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0" name="Straight Connector 359">
              <a:extLst>
                <a:ext uri="{FF2B5EF4-FFF2-40B4-BE49-F238E27FC236}">
                  <a16:creationId xmlns:a16="http://schemas.microsoft.com/office/drawing/2014/main" id="{69A8FF40-B2F4-4522-9598-E0F0279151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62" name="Freeform: Shape 361">
            <a:extLst>
              <a:ext uri="{FF2B5EF4-FFF2-40B4-BE49-F238E27FC236}">
                <a16:creationId xmlns:a16="http://schemas.microsoft.com/office/drawing/2014/main" id="{7A6DA27B-24A2-4FAF-9CB9-A814BF835B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364" name="Group 363">
            <a:extLst>
              <a:ext uri="{FF2B5EF4-FFF2-40B4-BE49-F238E27FC236}">
                <a16:creationId xmlns:a16="http://schemas.microsoft.com/office/drawing/2014/main" id="{ED48258A-6826-4A24-97F8-B65FE4D99A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65" name="Straight Connector 364">
              <a:extLst>
                <a:ext uri="{FF2B5EF4-FFF2-40B4-BE49-F238E27FC236}">
                  <a16:creationId xmlns:a16="http://schemas.microsoft.com/office/drawing/2014/main" id="{A43F6B7F-6CF7-4212-8A4C-0AF81FCC70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ECD379A7-2614-4A67-8607-5A9FF0118E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E972002F-2AF6-4170-83C8-3AC461AEA5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6F1082F6-3D56-4AD7-A271-A7CDEE46C2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9" name="Straight Connector 368">
              <a:extLst>
                <a:ext uri="{FF2B5EF4-FFF2-40B4-BE49-F238E27FC236}">
                  <a16:creationId xmlns:a16="http://schemas.microsoft.com/office/drawing/2014/main" id="{0CCEA333-BCA4-414F-8235-43D426595D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0" name="Straight Connector 369">
              <a:extLst>
                <a:ext uri="{FF2B5EF4-FFF2-40B4-BE49-F238E27FC236}">
                  <a16:creationId xmlns:a16="http://schemas.microsoft.com/office/drawing/2014/main" id="{087971C1-BBD6-4201-A93D-DF09B2B427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1" name="Straight Connector 370">
              <a:extLst>
                <a:ext uri="{FF2B5EF4-FFF2-40B4-BE49-F238E27FC236}">
                  <a16:creationId xmlns:a16="http://schemas.microsoft.com/office/drawing/2014/main" id="{528F0E17-F524-4028-ABA2-99D293B7F9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2" name="Straight Connector 371">
              <a:extLst>
                <a:ext uri="{FF2B5EF4-FFF2-40B4-BE49-F238E27FC236}">
                  <a16:creationId xmlns:a16="http://schemas.microsoft.com/office/drawing/2014/main" id="{59CA3BF8-B976-46BC-9FD8-0BBFED3A5F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130B60B9-F7F0-4B6E-848E-94EB0E9D17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4" name="Straight Connector 373">
              <a:extLst>
                <a:ext uri="{FF2B5EF4-FFF2-40B4-BE49-F238E27FC236}">
                  <a16:creationId xmlns:a16="http://schemas.microsoft.com/office/drawing/2014/main" id="{AF33B57A-CBB1-4201-BB5A-75E5AB6F86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5" name="Straight Connector 374">
              <a:extLst>
                <a:ext uri="{FF2B5EF4-FFF2-40B4-BE49-F238E27FC236}">
                  <a16:creationId xmlns:a16="http://schemas.microsoft.com/office/drawing/2014/main" id="{C16721E5-E31C-4F26-9D10-29EDA029E0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6" name="Straight Connector 375">
              <a:extLst>
                <a:ext uri="{FF2B5EF4-FFF2-40B4-BE49-F238E27FC236}">
                  <a16:creationId xmlns:a16="http://schemas.microsoft.com/office/drawing/2014/main" id="{ADADFEDD-1B94-4EA7-B826-5E342BD4B6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7" name="Straight Connector 376">
              <a:extLst>
                <a:ext uri="{FF2B5EF4-FFF2-40B4-BE49-F238E27FC236}">
                  <a16:creationId xmlns:a16="http://schemas.microsoft.com/office/drawing/2014/main" id="{CF0AE683-15D4-4904-BB82-96ADABE6710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8" name="Straight Connector 377">
              <a:extLst>
                <a:ext uri="{FF2B5EF4-FFF2-40B4-BE49-F238E27FC236}">
                  <a16:creationId xmlns:a16="http://schemas.microsoft.com/office/drawing/2014/main" id="{5EF4A50C-5A07-4204-8915-10F2B32D60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3E84E616-3881-4F89-8F3A-EC4C9F3EB4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FACE3E7B-5CF6-4605-8EA9-F03A222AAEB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977AE8FF-E1E0-49F8-972B-3BCAD57D05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2" name="Straight Connector 381">
              <a:extLst>
                <a:ext uri="{FF2B5EF4-FFF2-40B4-BE49-F238E27FC236}">
                  <a16:creationId xmlns:a16="http://schemas.microsoft.com/office/drawing/2014/main" id="{68F76A8B-AC15-4215-884C-57C94FE75C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3" name="Straight Connector 382">
              <a:extLst>
                <a:ext uri="{FF2B5EF4-FFF2-40B4-BE49-F238E27FC236}">
                  <a16:creationId xmlns:a16="http://schemas.microsoft.com/office/drawing/2014/main" id="{829813CA-E925-41BB-A818-AEEBD58D78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CED9DD07-B629-4508-99B3-666544E5D8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5" name="Straight Connector 384">
              <a:extLst>
                <a:ext uri="{FF2B5EF4-FFF2-40B4-BE49-F238E27FC236}">
                  <a16:creationId xmlns:a16="http://schemas.microsoft.com/office/drawing/2014/main" id="{3859C10A-6DEF-4B98-9208-9681745D09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6" name="Straight Connector 385">
              <a:extLst>
                <a:ext uri="{FF2B5EF4-FFF2-40B4-BE49-F238E27FC236}">
                  <a16:creationId xmlns:a16="http://schemas.microsoft.com/office/drawing/2014/main" id="{08F930A6-B089-462C-8699-E7DEC651D1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49FCA652-5425-4350-80D2-DF3A729324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8" name="Straight Connector 387">
              <a:extLst>
                <a:ext uri="{FF2B5EF4-FFF2-40B4-BE49-F238E27FC236}">
                  <a16:creationId xmlns:a16="http://schemas.microsoft.com/office/drawing/2014/main" id="{614C2703-817B-4E61-B0C1-B8A18B7B7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9" name="Straight Connector 388">
              <a:extLst>
                <a:ext uri="{FF2B5EF4-FFF2-40B4-BE49-F238E27FC236}">
                  <a16:creationId xmlns:a16="http://schemas.microsoft.com/office/drawing/2014/main" id="{E9756F19-602C-437D-89D3-AA582DE6E1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0" name="Straight Connector 389">
              <a:extLst>
                <a:ext uri="{FF2B5EF4-FFF2-40B4-BE49-F238E27FC236}">
                  <a16:creationId xmlns:a16="http://schemas.microsoft.com/office/drawing/2014/main" id="{AD912F9B-FBEE-468E-9E40-4A911738B0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C3008689-B0A9-46C9-888F-0427372872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2" name="Straight Connector 391">
              <a:extLst>
                <a:ext uri="{FF2B5EF4-FFF2-40B4-BE49-F238E27FC236}">
                  <a16:creationId xmlns:a16="http://schemas.microsoft.com/office/drawing/2014/main" id="{8AA2E07E-83FC-4A07-A945-64C914BB2A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3" name="Straight Connector 392">
              <a:extLst>
                <a:ext uri="{FF2B5EF4-FFF2-40B4-BE49-F238E27FC236}">
                  <a16:creationId xmlns:a16="http://schemas.microsoft.com/office/drawing/2014/main" id="{FBC3CD54-7A49-4290-9D69-AC69160EE7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395" name="Rectangle 394">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7" name="Rectangle 396">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9" name="Flowchart: Document 8">
            <a:extLst>
              <a:ext uri="{FF2B5EF4-FFF2-40B4-BE49-F238E27FC236}">
                <a16:creationId xmlns:a16="http://schemas.microsoft.com/office/drawing/2014/main" id="{4BE5C09D-B3C1-42F3-B945-39AEDFD198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46597" y="287679"/>
            <a:ext cx="6867330" cy="627331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401" name="Group 400">
            <a:extLst>
              <a:ext uri="{FF2B5EF4-FFF2-40B4-BE49-F238E27FC236}">
                <a16:creationId xmlns:a16="http://schemas.microsoft.com/office/drawing/2014/main" id="{628E122F-BCB2-43BD-850B-48491CEEF4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02" name="Straight Connector 401">
              <a:extLst>
                <a:ext uri="{FF2B5EF4-FFF2-40B4-BE49-F238E27FC236}">
                  <a16:creationId xmlns:a16="http://schemas.microsoft.com/office/drawing/2014/main" id="{414FAAF8-31CB-4B07-B529-5A88EFF682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746BA361-B0A5-4ABB-A288-CFDE7BAEF4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453021D8-E018-4408-8CCA-024F3FC311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2B92D8BD-E859-46F2-89FC-FC259125D1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D731C846-C584-4E9F-872D-500B07D109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9FD6636C-54CD-4310-9F2B-9A9CF3EC9B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288113FA-166F-40E3-991C-33200E387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85DD2EA6-4E91-475D-B141-030955A02E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077A4A45-7AB6-4608-9030-A70A5E3B3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D8252ABC-9FDF-43E9-A030-94081E5837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3D5000E7-8B90-4C3E-9DA8-8A7DF0152F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2DD251B8-330C-4939-93B6-C4FEDF6ACFC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6763F2D5-1D97-451F-9EE1-C959342FC9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09B81618-BDA5-46C2-A54E-4448465A58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F15D9E70-4AC3-46E9-93DB-07CB2B41EF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15B884CB-61A3-4841-A661-215EE93E31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51808844-2CD5-4FB3-B3F6-CE5B82F89A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9FFDFB79-ADB0-49E8-919B-A0BB9190FF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63AABDCA-76BB-4D33-8117-D688C0BF9A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7C3DC4D8-930D-4D21-A1D0-45FF81BA15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DFC86F57-A8B2-4BA9-8751-CF0F43F25B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E6A34578-DE1C-4566-8856-1430B428B8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8DEE8827-9D87-4C09-9A85-FB043BFB0E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3FE11D9A-8DF5-4CD5-9B3C-4BBE699087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6150C108-376E-4B3A-84BE-5288AC2D51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AFBF9B4D-FC7D-4A99-9AD8-90C125364F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C747BAB4-EE42-4FB9-ABB4-6ABF823F6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F56D09A2-DE8A-4396-A490-AC84A3878A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37F35D0F-3113-4375-9BA7-093C9BC71A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4" name="Picture 3">
            <a:extLst>
              <a:ext uri="{FF2B5EF4-FFF2-40B4-BE49-F238E27FC236}">
                <a16:creationId xmlns:a16="http://schemas.microsoft.com/office/drawing/2014/main" id="{9B04A646-DF37-5A70-34BA-D50B763B6860}"/>
              </a:ext>
            </a:extLst>
          </p:cNvPr>
          <p:cNvPicPr>
            <a:picLocks noChangeAspect="1"/>
          </p:cNvPicPr>
          <p:nvPr/>
        </p:nvPicPr>
        <p:blipFill rotWithShape="1">
          <a:blip r:embed="rId2"/>
          <a:stretch/>
        </p:blipFill>
        <p:spPr>
          <a:xfrm>
            <a:off x="192527" y="181048"/>
            <a:ext cx="11817342" cy="6505234"/>
          </a:xfrm>
          <a:prstGeom prst="rect">
            <a:avLst/>
          </a:prstGeom>
        </p:spPr>
      </p:pic>
      <p:sp>
        <p:nvSpPr>
          <p:cNvPr id="5" name="TextBox 4">
            <a:extLst>
              <a:ext uri="{FF2B5EF4-FFF2-40B4-BE49-F238E27FC236}">
                <a16:creationId xmlns:a16="http://schemas.microsoft.com/office/drawing/2014/main" id="{39CD3440-FCE7-5AB6-116C-419AC809B277}"/>
              </a:ext>
            </a:extLst>
          </p:cNvPr>
          <p:cNvSpPr txBox="1"/>
          <p:nvPr/>
        </p:nvSpPr>
        <p:spPr>
          <a:xfrm>
            <a:off x="2790016" y="224123"/>
            <a:ext cx="7204365" cy="400110"/>
          </a:xfrm>
          <a:prstGeom prst="rect">
            <a:avLst/>
          </a:prstGeom>
          <a:noFill/>
        </p:spPr>
        <p:txBody>
          <a:bodyPr wrap="square" rtlCol="0">
            <a:spAutoFit/>
          </a:bodyPr>
          <a:lstStyle/>
          <a:p>
            <a:r>
              <a:rPr lang="en-US" sz="2000" b="1" dirty="0">
                <a:solidFill>
                  <a:schemeClr val="accent1"/>
                </a:solidFill>
                <a:latin typeface="Bradley Hand ITC" panose="03070402050302030203" pitchFamily="66" charset="0"/>
              </a:rPr>
              <a:t>*OBGYN Recommendations for Hysterectomy/Egg Retrieval*</a:t>
            </a:r>
          </a:p>
        </p:txBody>
      </p:sp>
    </p:spTree>
    <p:extLst>
      <p:ext uri="{BB962C8B-B14F-4D97-AF65-F5344CB8AC3E}">
        <p14:creationId xmlns:p14="http://schemas.microsoft.com/office/powerpoint/2010/main" val="1153733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9" name="Rectangle 148">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51" name="Group 150">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52" name="Straight Connector 151">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82" name="Freeform: Shape 181">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184" name="Freeform: Shape 183">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186" name="Rectangle 185">
            <a:extLst>
              <a:ext uri="{FF2B5EF4-FFF2-40B4-BE49-F238E27FC236}">
                <a16:creationId xmlns:a16="http://schemas.microsoft.com/office/drawing/2014/main" id="{326AD51D-D59E-4689-A5DF-6A9857053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88" name="Group 187">
            <a:extLst>
              <a:ext uri="{FF2B5EF4-FFF2-40B4-BE49-F238E27FC236}">
                <a16:creationId xmlns:a16="http://schemas.microsoft.com/office/drawing/2014/main" id="{05578CCE-1E06-4634-B7D3-B75915B79B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9" name="Straight Connector 188">
              <a:extLst>
                <a:ext uri="{FF2B5EF4-FFF2-40B4-BE49-F238E27FC236}">
                  <a16:creationId xmlns:a16="http://schemas.microsoft.com/office/drawing/2014/main" id="{758694FA-DDF2-4463-8E27-E40C7B705D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266F117C-BB6F-4A4D-B9E6-7352647BF5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BFDD06D7-A858-4BE9-B269-786451727C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2B9716CE-4E07-44BE-9271-E478BBE78BF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F4E8B64A-EF2F-47BF-AF60-22693FBD5B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79EBB16F-B1A9-45AE-9C7A-503A402FBC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BF44818A-E73A-4763-8B27-B5244AD163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D43A7F77-4F07-4CD4-B62F-B3AF76ADF4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7C64748D-7F97-429F-8A7B-8D7EEB1E2C8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0BB97A24-973F-442A-99BA-8AC5FB1D1A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99732AE5-4438-4E42-834A-653713C0B6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3E2B6CE-9310-4CD9-B1C7-2DBFB56137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9959B4D1-86FF-4165-945E-3265E3F00D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A8B56538-E579-4678-B2C4-190218F657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6C898F5F-7AAE-453A-82FE-F4247F2F44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A7D95DBF-0AAC-4741-91B1-649F6FE7D7A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1B3F59BE-64EE-4780-9361-E231148A43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3BE6D2F5-CA3E-4BC3-B8FE-49E3FAC000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DEF74E0F-547D-4E30-B042-E040A16396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3948BBB3-C56E-4DCA-B93A-71D4754768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36449CBA-E814-4F9C-9FC8-0B2E05BFB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F5F9BC37-BDF5-45BE-B728-B10A9565A1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314572B9-7D58-48F6-A290-9EF0975956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F2C4CAC2-0AC5-408F-92EA-7FB0F63A5D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0504E629-A4AD-411E-B4C0-B205748A1B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09BA5C51-7F10-4E99-BF13-383E0B5DEE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47F8EAE2-B22F-48D7-875C-C68B07B5C3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D7E1B9FF-384B-455E-88A2-93A4CC7910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9A8FF40-B2F4-4522-9598-E0F0279151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19" name="Freeform: Shape 218">
            <a:extLst>
              <a:ext uri="{FF2B5EF4-FFF2-40B4-BE49-F238E27FC236}">
                <a16:creationId xmlns:a16="http://schemas.microsoft.com/office/drawing/2014/main" id="{7A6DA27B-24A2-4FAF-9CB9-A814BF835B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221" name="Group 220">
            <a:extLst>
              <a:ext uri="{FF2B5EF4-FFF2-40B4-BE49-F238E27FC236}">
                <a16:creationId xmlns:a16="http://schemas.microsoft.com/office/drawing/2014/main" id="{ED48258A-6826-4A24-97F8-B65FE4D99A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22" name="Straight Connector 221">
              <a:extLst>
                <a:ext uri="{FF2B5EF4-FFF2-40B4-BE49-F238E27FC236}">
                  <a16:creationId xmlns:a16="http://schemas.microsoft.com/office/drawing/2014/main" id="{A43F6B7F-6CF7-4212-8A4C-0AF81FCC70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ECD379A7-2614-4A67-8607-5A9FF0118E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E972002F-2AF6-4170-83C8-3AC461AEA5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6F1082F6-3D56-4AD7-A271-A7CDEE46C2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0CCEA333-BCA4-414F-8235-43D426595D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087971C1-BBD6-4201-A93D-DF09B2B427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528F0E17-F524-4028-ABA2-99D293B7F9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59CA3BF8-B976-46BC-9FD8-0BBFED3A5F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130B60B9-F7F0-4B6E-848E-94EB0E9D17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AF33B57A-CBB1-4201-BB5A-75E5AB6F86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C16721E5-E31C-4F26-9D10-29EDA029E0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ADADFEDD-1B94-4EA7-B826-5E342BD4B6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F0AE683-15D4-4904-BB82-96ADABE6710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5EF4A50C-5A07-4204-8915-10F2B32D60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E84E616-3881-4F89-8F3A-EC4C9F3EB4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FACE3E7B-5CF6-4605-8EA9-F03A222AAEB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977AE8FF-E1E0-49F8-972B-3BCAD57D05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68F76A8B-AC15-4215-884C-57C94FE75C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829813CA-E925-41BB-A818-AEEBD58D78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CED9DD07-B629-4508-99B3-666544E5D8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3859C10A-6DEF-4B98-9208-9681745D09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08F930A6-B089-462C-8699-E7DEC651D1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49FCA652-5425-4350-80D2-DF3A729324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614C2703-817B-4E61-B0C1-B8A18B7B7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E9756F19-602C-437D-89D3-AA582DE6E1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AD912F9B-FBEE-468E-9E40-4A911738B0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C3008689-B0A9-46C9-888F-0427372872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8AA2E07E-83FC-4A07-A945-64C914BB2A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FBC3CD54-7A49-4290-9D69-AC69160EE7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252" name="Rectangle 251">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4" name="Rectangle 253">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6" name="Flowchart: Document 8">
            <a:extLst>
              <a:ext uri="{FF2B5EF4-FFF2-40B4-BE49-F238E27FC236}">
                <a16:creationId xmlns:a16="http://schemas.microsoft.com/office/drawing/2014/main" id="{4BE5C09D-B3C1-42F3-B945-39AEDFD198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46597" y="287679"/>
            <a:ext cx="6867330" cy="627331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258" name="Group 257">
            <a:extLst>
              <a:ext uri="{FF2B5EF4-FFF2-40B4-BE49-F238E27FC236}">
                <a16:creationId xmlns:a16="http://schemas.microsoft.com/office/drawing/2014/main" id="{628E122F-BCB2-43BD-850B-48491CEEF4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59" name="Straight Connector 258">
              <a:extLst>
                <a:ext uri="{FF2B5EF4-FFF2-40B4-BE49-F238E27FC236}">
                  <a16:creationId xmlns:a16="http://schemas.microsoft.com/office/drawing/2014/main" id="{414FAAF8-31CB-4B07-B529-5A88EFF682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46BA361-B0A5-4ABB-A288-CFDE7BAEF4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453021D8-E018-4408-8CCA-024F3FC311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2B92D8BD-E859-46F2-89FC-FC259125D1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731C846-C584-4E9F-872D-500B07D109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9FD6636C-54CD-4310-9F2B-9A9CF3EC9B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288113FA-166F-40E3-991C-33200E387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85DD2EA6-4E91-475D-B141-030955A02E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077A4A45-7AB6-4608-9030-A70A5E3B3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D8252ABC-9FDF-43E9-A030-94081E5837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3D5000E7-8B90-4C3E-9DA8-8A7DF0152F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2DD251B8-330C-4939-93B6-C4FEDF6ACFC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6763F2D5-1D97-451F-9EE1-C959342FC9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09B81618-BDA5-46C2-A54E-4448465A58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F15D9E70-4AC3-46E9-93DB-07CB2B41EF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15B884CB-61A3-4841-A661-215EE93E31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51808844-2CD5-4FB3-B3F6-CE5B82F89A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9FFDFB79-ADB0-49E8-919B-A0BB9190FF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63AABDCA-76BB-4D33-8117-D688C0BF9A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7C3DC4D8-930D-4D21-A1D0-45FF81BA15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DFC86F57-A8B2-4BA9-8751-CF0F43F25B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E6A34578-DE1C-4566-8856-1430B428B8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8DEE8827-9D87-4C09-9A85-FB043BFB0E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3FE11D9A-8DF5-4CD5-9B3C-4BBE699087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6150C108-376E-4B3A-84BE-5288AC2D51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AFBF9B4D-FC7D-4A99-9AD8-90C125364F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C747BAB4-EE42-4FB9-ABB4-6ABF823F6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F56D09A2-DE8A-4396-A490-AC84A3878A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37F35D0F-3113-4375-9BA7-093C9BC71A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4" name="Picture 3">
            <a:extLst>
              <a:ext uri="{FF2B5EF4-FFF2-40B4-BE49-F238E27FC236}">
                <a16:creationId xmlns:a16="http://schemas.microsoft.com/office/drawing/2014/main" id="{B904C705-29A1-AE15-C0D2-C51DF606AE10}"/>
              </a:ext>
            </a:extLst>
          </p:cNvPr>
          <p:cNvPicPr>
            <a:picLocks noChangeAspect="1"/>
          </p:cNvPicPr>
          <p:nvPr/>
        </p:nvPicPr>
        <p:blipFill rotWithShape="1">
          <a:blip r:embed="rId2"/>
          <a:srcRect t="2817" r="-1" b="4266"/>
          <a:stretch/>
        </p:blipFill>
        <p:spPr>
          <a:xfrm>
            <a:off x="175917" y="168275"/>
            <a:ext cx="11863679" cy="6531364"/>
          </a:xfrm>
          <a:prstGeom prst="rect">
            <a:avLst/>
          </a:prstGeom>
        </p:spPr>
      </p:pic>
      <p:sp>
        <p:nvSpPr>
          <p:cNvPr id="5" name="TextBox 4">
            <a:extLst>
              <a:ext uri="{FF2B5EF4-FFF2-40B4-BE49-F238E27FC236}">
                <a16:creationId xmlns:a16="http://schemas.microsoft.com/office/drawing/2014/main" id="{7C43DD1B-B0EF-B81E-F48F-DBBF26E1E309}"/>
              </a:ext>
            </a:extLst>
          </p:cNvPr>
          <p:cNvSpPr txBox="1"/>
          <p:nvPr/>
        </p:nvSpPr>
        <p:spPr>
          <a:xfrm>
            <a:off x="3196986" y="6199016"/>
            <a:ext cx="7204365" cy="461665"/>
          </a:xfrm>
          <a:prstGeom prst="rect">
            <a:avLst/>
          </a:prstGeom>
          <a:noFill/>
        </p:spPr>
        <p:txBody>
          <a:bodyPr wrap="square" rtlCol="0">
            <a:spAutoFit/>
          </a:bodyPr>
          <a:lstStyle/>
          <a:p>
            <a:r>
              <a:rPr lang="en-US" sz="2400" b="1" dirty="0">
                <a:solidFill>
                  <a:schemeClr val="accent1"/>
                </a:solidFill>
                <a:latin typeface="Bradley Hand ITC" panose="03070402050302030203" pitchFamily="66" charset="0"/>
              </a:rPr>
              <a:t>*Laser/Electrolysis Hair Removal Recommendations*</a:t>
            </a:r>
          </a:p>
        </p:txBody>
      </p:sp>
    </p:spTree>
    <p:extLst>
      <p:ext uri="{BB962C8B-B14F-4D97-AF65-F5344CB8AC3E}">
        <p14:creationId xmlns:p14="http://schemas.microsoft.com/office/powerpoint/2010/main" val="651975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2" name="Rectangle 291">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294" name="Group 293">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95" name="Straight Connector 294">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7" name="Straight Connector 296">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8" name="Straight Connector 297">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1" name="Straight Connector 300">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25" name="Freeform: Shape 324">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327" name="Freeform: Shape 326">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329" name="Rectangle 328">
            <a:extLst>
              <a:ext uri="{FF2B5EF4-FFF2-40B4-BE49-F238E27FC236}">
                <a16:creationId xmlns:a16="http://schemas.microsoft.com/office/drawing/2014/main" id="{326AD51D-D59E-4689-A5DF-6A9857053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331" name="Group 330">
            <a:extLst>
              <a:ext uri="{FF2B5EF4-FFF2-40B4-BE49-F238E27FC236}">
                <a16:creationId xmlns:a16="http://schemas.microsoft.com/office/drawing/2014/main" id="{05578CCE-1E06-4634-B7D3-B75915B79B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32" name="Straight Connector 331">
              <a:extLst>
                <a:ext uri="{FF2B5EF4-FFF2-40B4-BE49-F238E27FC236}">
                  <a16:creationId xmlns:a16="http://schemas.microsoft.com/office/drawing/2014/main" id="{758694FA-DDF2-4463-8E27-E40C7B705D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266F117C-BB6F-4A4D-B9E6-7352647BF5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BFDD06D7-A858-4BE9-B269-786451727C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2B9716CE-4E07-44BE-9271-E478BBE78BF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F4E8B64A-EF2F-47BF-AF60-22693FBD5B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79EBB16F-B1A9-45AE-9C7A-503A402FBC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BF44818A-E73A-4763-8B27-B5244AD163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D43A7F77-4F07-4CD4-B62F-B3AF76ADF4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7C64748D-7F97-429F-8A7B-8D7EEB1E2C8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0BB97A24-973F-442A-99BA-8AC5FB1D1A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99732AE5-4438-4E42-834A-653713C0B6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33E2B6CE-9310-4CD9-B1C7-2DBFB56137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9959B4D1-86FF-4165-945E-3265E3F00D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A8B56538-E579-4678-B2C4-190218F657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6" name="Straight Connector 345">
              <a:extLst>
                <a:ext uri="{FF2B5EF4-FFF2-40B4-BE49-F238E27FC236}">
                  <a16:creationId xmlns:a16="http://schemas.microsoft.com/office/drawing/2014/main" id="{6C898F5F-7AAE-453A-82FE-F4247F2F44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7" name="Straight Connector 346">
              <a:extLst>
                <a:ext uri="{FF2B5EF4-FFF2-40B4-BE49-F238E27FC236}">
                  <a16:creationId xmlns:a16="http://schemas.microsoft.com/office/drawing/2014/main" id="{A7D95DBF-0AAC-4741-91B1-649F6FE7D7A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1B3F59BE-64EE-4780-9361-E231148A43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9" name="Straight Connector 348">
              <a:extLst>
                <a:ext uri="{FF2B5EF4-FFF2-40B4-BE49-F238E27FC236}">
                  <a16:creationId xmlns:a16="http://schemas.microsoft.com/office/drawing/2014/main" id="{3BE6D2F5-CA3E-4BC3-B8FE-49E3FAC000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0" name="Straight Connector 349">
              <a:extLst>
                <a:ext uri="{FF2B5EF4-FFF2-40B4-BE49-F238E27FC236}">
                  <a16:creationId xmlns:a16="http://schemas.microsoft.com/office/drawing/2014/main" id="{DEF74E0F-547D-4E30-B042-E040A16396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3948BBB3-C56E-4DCA-B93A-71D4754768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36449CBA-E814-4F9C-9FC8-0B2E05BFB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3" name="Straight Connector 352">
              <a:extLst>
                <a:ext uri="{FF2B5EF4-FFF2-40B4-BE49-F238E27FC236}">
                  <a16:creationId xmlns:a16="http://schemas.microsoft.com/office/drawing/2014/main" id="{F5F9BC37-BDF5-45BE-B728-B10A9565A1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4" name="Straight Connector 353">
              <a:extLst>
                <a:ext uri="{FF2B5EF4-FFF2-40B4-BE49-F238E27FC236}">
                  <a16:creationId xmlns:a16="http://schemas.microsoft.com/office/drawing/2014/main" id="{314572B9-7D58-48F6-A290-9EF0975956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5" name="Straight Connector 354">
              <a:extLst>
                <a:ext uri="{FF2B5EF4-FFF2-40B4-BE49-F238E27FC236}">
                  <a16:creationId xmlns:a16="http://schemas.microsoft.com/office/drawing/2014/main" id="{F2C4CAC2-0AC5-408F-92EA-7FB0F63A5D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0504E629-A4AD-411E-B4C0-B205748A1B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09BA5C51-7F10-4E99-BF13-383E0B5DEE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8" name="Straight Connector 357">
              <a:extLst>
                <a:ext uri="{FF2B5EF4-FFF2-40B4-BE49-F238E27FC236}">
                  <a16:creationId xmlns:a16="http://schemas.microsoft.com/office/drawing/2014/main" id="{47F8EAE2-B22F-48D7-875C-C68B07B5C3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9" name="Straight Connector 358">
              <a:extLst>
                <a:ext uri="{FF2B5EF4-FFF2-40B4-BE49-F238E27FC236}">
                  <a16:creationId xmlns:a16="http://schemas.microsoft.com/office/drawing/2014/main" id="{D7E1B9FF-384B-455E-88A2-93A4CC7910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0" name="Straight Connector 359">
              <a:extLst>
                <a:ext uri="{FF2B5EF4-FFF2-40B4-BE49-F238E27FC236}">
                  <a16:creationId xmlns:a16="http://schemas.microsoft.com/office/drawing/2014/main" id="{69A8FF40-B2F4-4522-9598-E0F0279151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62" name="Freeform: Shape 361">
            <a:extLst>
              <a:ext uri="{FF2B5EF4-FFF2-40B4-BE49-F238E27FC236}">
                <a16:creationId xmlns:a16="http://schemas.microsoft.com/office/drawing/2014/main" id="{7A6DA27B-24A2-4FAF-9CB9-A814BF835B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364" name="Group 363">
            <a:extLst>
              <a:ext uri="{FF2B5EF4-FFF2-40B4-BE49-F238E27FC236}">
                <a16:creationId xmlns:a16="http://schemas.microsoft.com/office/drawing/2014/main" id="{ED48258A-6826-4A24-97F8-B65FE4D99A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65" name="Straight Connector 364">
              <a:extLst>
                <a:ext uri="{FF2B5EF4-FFF2-40B4-BE49-F238E27FC236}">
                  <a16:creationId xmlns:a16="http://schemas.microsoft.com/office/drawing/2014/main" id="{A43F6B7F-6CF7-4212-8A4C-0AF81FCC70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ECD379A7-2614-4A67-8607-5A9FF0118E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E972002F-2AF6-4170-83C8-3AC461AEA5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6F1082F6-3D56-4AD7-A271-A7CDEE46C2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9" name="Straight Connector 368">
              <a:extLst>
                <a:ext uri="{FF2B5EF4-FFF2-40B4-BE49-F238E27FC236}">
                  <a16:creationId xmlns:a16="http://schemas.microsoft.com/office/drawing/2014/main" id="{0CCEA333-BCA4-414F-8235-43D426595D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0" name="Straight Connector 369">
              <a:extLst>
                <a:ext uri="{FF2B5EF4-FFF2-40B4-BE49-F238E27FC236}">
                  <a16:creationId xmlns:a16="http://schemas.microsoft.com/office/drawing/2014/main" id="{087971C1-BBD6-4201-A93D-DF09B2B427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1" name="Straight Connector 370">
              <a:extLst>
                <a:ext uri="{FF2B5EF4-FFF2-40B4-BE49-F238E27FC236}">
                  <a16:creationId xmlns:a16="http://schemas.microsoft.com/office/drawing/2014/main" id="{528F0E17-F524-4028-ABA2-99D293B7F9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2" name="Straight Connector 371">
              <a:extLst>
                <a:ext uri="{FF2B5EF4-FFF2-40B4-BE49-F238E27FC236}">
                  <a16:creationId xmlns:a16="http://schemas.microsoft.com/office/drawing/2014/main" id="{59CA3BF8-B976-46BC-9FD8-0BBFED3A5F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130B60B9-F7F0-4B6E-848E-94EB0E9D17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4" name="Straight Connector 373">
              <a:extLst>
                <a:ext uri="{FF2B5EF4-FFF2-40B4-BE49-F238E27FC236}">
                  <a16:creationId xmlns:a16="http://schemas.microsoft.com/office/drawing/2014/main" id="{AF33B57A-CBB1-4201-BB5A-75E5AB6F86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5" name="Straight Connector 374">
              <a:extLst>
                <a:ext uri="{FF2B5EF4-FFF2-40B4-BE49-F238E27FC236}">
                  <a16:creationId xmlns:a16="http://schemas.microsoft.com/office/drawing/2014/main" id="{C16721E5-E31C-4F26-9D10-29EDA029E0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6" name="Straight Connector 375">
              <a:extLst>
                <a:ext uri="{FF2B5EF4-FFF2-40B4-BE49-F238E27FC236}">
                  <a16:creationId xmlns:a16="http://schemas.microsoft.com/office/drawing/2014/main" id="{ADADFEDD-1B94-4EA7-B826-5E342BD4B6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7" name="Straight Connector 376">
              <a:extLst>
                <a:ext uri="{FF2B5EF4-FFF2-40B4-BE49-F238E27FC236}">
                  <a16:creationId xmlns:a16="http://schemas.microsoft.com/office/drawing/2014/main" id="{CF0AE683-15D4-4904-BB82-96ADABE6710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8" name="Straight Connector 377">
              <a:extLst>
                <a:ext uri="{FF2B5EF4-FFF2-40B4-BE49-F238E27FC236}">
                  <a16:creationId xmlns:a16="http://schemas.microsoft.com/office/drawing/2014/main" id="{5EF4A50C-5A07-4204-8915-10F2B32D60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3E84E616-3881-4F89-8F3A-EC4C9F3EB4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FACE3E7B-5CF6-4605-8EA9-F03A222AAEB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977AE8FF-E1E0-49F8-972B-3BCAD57D05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2" name="Straight Connector 381">
              <a:extLst>
                <a:ext uri="{FF2B5EF4-FFF2-40B4-BE49-F238E27FC236}">
                  <a16:creationId xmlns:a16="http://schemas.microsoft.com/office/drawing/2014/main" id="{68F76A8B-AC15-4215-884C-57C94FE75C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3" name="Straight Connector 382">
              <a:extLst>
                <a:ext uri="{FF2B5EF4-FFF2-40B4-BE49-F238E27FC236}">
                  <a16:creationId xmlns:a16="http://schemas.microsoft.com/office/drawing/2014/main" id="{829813CA-E925-41BB-A818-AEEBD58D78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CED9DD07-B629-4508-99B3-666544E5D8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5" name="Straight Connector 384">
              <a:extLst>
                <a:ext uri="{FF2B5EF4-FFF2-40B4-BE49-F238E27FC236}">
                  <a16:creationId xmlns:a16="http://schemas.microsoft.com/office/drawing/2014/main" id="{3859C10A-6DEF-4B98-9208-9681745D09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6" name="Straight Connector 385">
              <a:extLst>
                <a:ext uri="{FF2B5EF4-FFF2-40B4-BE49-F238E27FC236}">
                  <a16:creationId xmlns:a16="http://schemas.microsoft.com/office/drawing/2014/main" id="{08F930A6-B089-462C-8699-E7DEC651D1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49FCA652-5425-4350-80D2-DF3A729324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8" name="Straight Connector 387">
              <a:extLst>
                <a:ext uri="{FF2B5EF4-FFF2-40B4-BE49-F238E27FC236}">
                  <a16:creationId xmlns:a16="http://schemas.microsoft.com/office/drawing/2014/main" id="{614C2703-817B-4E61-B0C1-B8A18B7B7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9" name="Straight Connector 388">
              <a:extLst>
                <a:ext uri="{FF2B5EF4-FFF2-40B4-BE49-F238E27FC236}">
                  <a16:creationId xmlns:a16="http://schemas.microsoft.com/office/drawing/2014/main" id="{E9756F19-602C-437D-89D3-AA582DE6E1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0" name="Straight Connector 389">
              <a:extLst>
                <a:ext uri="{FF2B5EF4-FFF2-40B4-BE49-F238E27FC236}">
                  <a16:creationId xmlns:a16="http://schemas.microsoft.com/office/drawing/2014/main" id="{AD912F9B-FBEE-468E-9E40-4A911738B0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C3008689-B0A9-46C9-888F-0427372872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2" name="Straight Connector 391">
              <a:extLst>
                <a:ext uri="{FF2B5EF4-FFF2-40B4-BE49-F238E27FC236}">
                  <a16:creationId xmlns:a16="http://schemas.microsoft.com/office/drawing/2014/main" id="{8AA2E07E-83FC-4A07-A945-64C914BB2A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3" name="Straight Connector 392">
              <a:extLst>
                <a:ext uri="{FF2B5EF4-FFF2-40B4-BE49-F238E27FC236}">
                  <a16:creationId xmlns:a16="http://schemas.microsoft.com/office/drawing/2014/main" id="{FBC3CD54-7A49-4290-9D69-AC69160EE7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395" name="Rectangle 394">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7" name="Rectangle 396">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9" name="Flowchart: Document 8">
            <a:extLst>
              <a:ext uri="{FF2B5EF4-FFF2-40B4-BE49-F238E27FC236}">
                <a16:creationId xmlns:a16="http://schemas.microsoft.com/office/drawing/2014/main" id="{4BE5C09D-B3C1-42F3-B945-39AEDFD198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46597" y="287679"/>
            <a:ext cx="6867330" cy="627331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401" name="Group 400">
            <a:extLst>
              <a:ext uri="{FF2B5EF4-FFF2-40B4-BE49-F238E27FC236}">
                <a16:creationId xmlns:a16="http://schemas.microsoft.com/office/drawing/2014/main" id="{628E122F-BCB2-43BD-850B-48491CEEF4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02" name="Straight Connector 401">
              <a:extLst>
                <a:ext uri="{FF2B5EF4-FFF2-40B4-BE49-F238E27FC236}">
                  <a16:creationId xmlns:a16="http://schemas.microsoft.com/office/drawing/2014/main" id="{414FAAF8-31CB-4B07-B529-5A88EFF682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746BA361-B0A5-4ABB-A288-CFDE7BAEF4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453021D8-E018-4408-8CCA-024F3FC311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2B92D8BD-E859-46F2-89FC-FC259125D1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D731C846-C584-4E9F-872D-500B07D109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9FD6636C-54CD-4310-9F2B-9A9CF3EC9B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288113FA-166F-40E3-991C-33200E387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85DD2EA6-4E91-475D-B141-030955A02E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077A4A45-7AB6-4608-9030-A70A5E3B3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D8252ABC-9FDF-43E9-A030-94081E5837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3D5000E7-8B90-4C3E-9DA8-8A7DF0152F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2DD251B8-330C-4939-93B6-C4FEDF6ACFC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6763F2D5-1D97-451F-9EE1-C959342FC9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09B81618-BDA5-46C2-A54E-4448465A58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F15D9E70-4AC3-46E9-93DB-07CB2B41EF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15B884CB-61A3-4841-A661-215EE93E31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51808844-2CD5-4FB3-B3F6-CE5B82F89A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9FFDFB79-ADB0-49E8-919B-A0BB9190FF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63AABDCA-76BB-4D33-8117-D688C0BF9A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7C3DC4D8-930D-4D21-A1D0-45FF81BA15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DFC86F57-A8B2-4BA9-8751-CF0F43F25B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E6A34578-DE1C-4566-8856-1430B428B8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8DEE8827-9D87-4C09-9A85-FB043BFB0E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3FE11D9A-8DF5-4CD5-9B3C-4BBE699087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6150C108-376E-4B3A-84BE-5288AC2D51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AFBF9B4D-FC7D-4A99-9AD8-90C125364F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C747BAB4-EE42-4FB9-ABB4-6ABF823F6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F56D09A2-DE8A-4396-A490-AC84A3878A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37F35D0F-3113-4375-9BA7-093C9BC71A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4" name="Picture 3">
            <a:extLst>
              <a:ext uri="{FF2B5EF4-FFF2-40B4-BE49-F238E27FC236}">
                <a16:creationId xmlns:a16="http://schemas.microsoft.com/office/drawing/2014/main" id="{DF3A5D62-4213-4D4B-AACC-EA61614AA77B}"/>
              </a:ext>
            </a:extLst>
          </p:cNvPr>
          <p:cNvPicPr>
            <a:picLocks noChangeAspect="1"/>
          </p:cNvPicPr>
          <p:nvPr/>
        </p:nvPicPr>
        <p:blipFill rotWithShape="1">
          <a:blip r:embed="rId2"/>
          <a:stretch/>
        </p:blipFill>
        <p:spPr>
          <a:xfrm>
            <a:off x="209142" y="171714"/>
            <a:ext cx="11752980" cy="6493545"/>
          </a:xfrm>
          <a:prstGeom prst="rect">
            <a:avLst/>
          </a:prstGeom>
        </p:spPr>
      </p:pic>
      <p:sp>
        <p:nvSpPr>
          <p:cNvPr id="5" name="TextBox 4">
            <a:extLst>
              <a:ext uri="{FF2B5EF4-FFF2-40B4-BE49-F238E27FC236}">
                <a16:creationId xmlns:a16="http://schemas.microsoft.com/office/drawing/2014/main" id="{202486BE-57DD-C37E-7708-A95C50B60DE8}"/>
              </a:ext>
            </a:extLst>
          </p:cNvPr>
          <p:cNvSpPr txBox="1"/>
          <p:nvPr/>
        </p:nvSpPr>
        <p:spPr>
          <a:xfrm>
            <a:off x="7950859" y="386549"/>
            <a:ext cx="2634856" cy="461665"/>
          </a:xfrm>
          <a:prstGeom prst="rect">
            <a:avLst/>
          </a:prstGeom>
          <a:noFill/>
        </p:spPr>
        <p:txBody>
          <a:bodyPr wrap="square" rtlCol="0">
            <a:spAutoFit/>
          </a:bodyPr>
          <a:lstStyle/>
          <a:p>
            <a:r>
              <a:rPr lang="en-US" sz="2400" b="1" dirty="0">
                <a:solidFill>
                  <a:schemeClr val="accent1"/>
                </a:solidFill>
                <a:latin typeface="Bradley Hand ITC" panose="03070402050302030203" pitchFamily="66" charset="0"/>
              </a:rPr>
              <a:t>*PLEASE READ*</a:t>
            </a:r>
          </a:p>
        </p:txBody>
      </p:sp>
    </p:spTree>
    <p:extLst>
      <p:ext uri="{BB962C8B-B14F-4D97-AF65-F5344CB8AC3E}">
        <p14:creationId xmlns:p14="http://schemas.microsoft.com/office/powerpoint/2010/main" val="1290249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9" name="Rectangle 148">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51" name="Group 150">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52" name="Straight Connector 151">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82" name="Freeform: Shape 181">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184" name="Freeform: Shape 183">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186" name="Rectangle 185">
            <a:extLst>
              <a:ext uri="{FF2B5EF4-FFF2-40B4-BE49-F238E27FC236}">
                <a16:creationId xmlns:a16="http://schemas.microsoft.com/office/drawing/2014/main" id="{326AD51D-D59E-4689-A5DF-6A9857053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88" name="Group 187">
            <a:extLst>
              <a:ext uri="{FF2B5EF4-FFF2-40B4-BE49-F238E27FC236}">
                <a16:creationId xmlns:a16="http://schemas.microsoft.com/office/drawing/2014/main" id="{05578CCE-1E06-4634-B7D3-B75915B79B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9" name="Straight Connector 188">
              <a:extLst>
                <a:ext uri="{FF2B5EF4-FFF2-40B4-BE49-F238E27FC236}">
                  <a16:creationId xmlns:a16="http://schemas.microsoft.com/office/drawing/2014/main" id="{758694FA-DDF2-4463-8E27-E40C7B705D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266F117C-BB6F-4A4D-B9E6-7352647BF5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BFDD06D7-A858-4BE9-B269-786451727C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2B9716CE-4E07-44BE-9271-E478BBE78BF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F4E8B64A-EF2F-47BF-AF60-22693FBD5B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79EBB16F-B1A9-45AE-9C7A-503A402FBC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BF44818A-E73A-4763-8B27-B5244AD163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D43A7F77-4F07-4CD4-B62F-B3AF76ADF4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7C64748D-7F97-429F-8A7B-8D7EEB1E2C8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0BB97A24-973F-442A-99BA-8AC5FB1D1A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99732AE5-4438-4E42-834A-653713C0B6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3E2B6CE-9310-4CD9-B1C7-2DBFB56137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9959B4D1-86FF-4165-945E-3265E3F00D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A8B56538-E579-4678-B2C4-190218F657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6C898F5F-7AAE-453A-82FE-F4247F2F44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A7D95DBF-0AAC-4741-91B1-649F6FE7D7A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1B3F59BE-64EE-4780-9361-E231148A43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3BE6D2F5-CA3E-4BC3-B8FE-49E3FAC000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DEF74E0F-547D-4E30-B042-E040A16396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3948BBB3-C56E-4DCA-B93A-71D4754768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36449CBA-E814-4F9C-9FC8-0B2E05BFB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F5F9BC37-BDF5-45BE-B728-B10A9565A1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314572B9-7D58-48F6-A290-9EF0975956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F2C4CAC2-0AC5-408F-92EA-7FB0F63A5D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0504E629-A4AD-411E-B4C0-B205748A1B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09BA5C51-7F10-4E99-BF13-383E0B5DEE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47F8EAE2-B22F-48D7-875C-C68B07B5C3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D7E1B9FF-384B-455E-88A2-93A4CC7910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9A8FF40-B2F4-4522-9598-E0F0279151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19" name="Freeform: Shape 218">
            <a:extLst>
              <a:ext uri="{FF2B5EF4-FFF2-40B4-BE49-F238E27FC236}">
                <a16:creationId xmlns:a16="http://schemas.microsoft.com/office/drawing/2014/main" id="{7A6DA27B-24A2-4FAF-9CB9-A814BF835B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221" name="Group 220">
            <a:extLst>
              <a:ext uri="{FF2B5EF4-FFF2-40B4-BE49-F238E27FC236}">
                <a16:creationId xmlns:a16="http://schemas.microsoft.com/office/drawing/2014/main" id="{ED48258A-6826-4A24-97F8-B65FE4D99A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22" name="Straight Connector 221">
              <a:extLst>
                <a:ext uri="{FF2B5EF4-FFF2-40B4-BE49-F238E27FC236}">
                  <a16:creationId xmlns:a16="http://schemas.microsoft.com/office/drawing/2014/main" id="{A43F6B7F-6CF7-4212-8A4C-0AF81FCC70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ECD379A7-2614-4A67-8607-5A9FF0118E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E972002F-2AF6-4170-83C8-3AC461AEA5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6F1082F6-3D56-4AD7-A271-A7CDEE46C2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0CCEA333-BCA4-414F-8235-43D426595D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087971C1-BBD6-4201-A93D-DF09B2B427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528F0E17-F524-4028-ABA2-99D293B7F9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59CA3BF8-B976-46BC-9FD8-0BBFED3A5F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130B60B9-F7F0-4B6E-848E-94EB0E9D17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AF33B57A-CBB1-4201-BB5A-75E5AB6F86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C16721E5-E31C-4F26-9D10-29EDA029E0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ADADFEDD-1B94-4EA7-B826-5E342BD4B6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F0AE683-15D4-4904-BB82-96ADABE6710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5EF4A50C-5A07-4204-8915-10F2B32D60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E84E616-3881-4F89-8F3A-EC4C9F3EB4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FACE3E7B-5CF6-4605-8EA9-F03A222AAEB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977AE8FF-E1E0-49F8-972B-3BCAD57D05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68F76A8B-AC15-4215-884C-57C94FE75C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829813CA-E925-41BB-A818-AEEBD58D78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CED9DD07-B629-4508-99B3-666544E5D8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3859C10A-6DEF-4B98-9208-9681745D09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08F930A6-B089-462C-8699-E7DEC651D1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49FCA652-5425-4350-80D2-DF3A729324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614C2703-817B-4E61-B0C1-B8A18B7B7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E9756F19-602C-437D-89D3-AA582DE6E1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AD912F9B-FBEE-468E-9E40-4A911738B0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C3008689-B0A9-46C9-888F-0427372872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8AA2E07E-83FC-4A07-A945-64C914BB2A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FBC3CD54-7A49-4290-9D69-AC69160EE7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252" name="Rectangle 251">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4" name="Rectangle 253">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6" name="Flowchart: Document 8">
            <a:extLst>
              <a:ext uri="{FF2B5EF4-FFF2-40B4-BE49-F238E27FC236}">
                <a16:creationId xmlns:a16="http://schemas.microsoft.com/office/drawing/2014/main" id="{4BE5C09D-B3C1-42F3-B945-39AEDFD198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46597" y="287679"/>
            <a:ext cx="6867330" cy="627331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258" name="Group 257">
            <a:extLst>
              <a:ext uri="{FF2B5EF4-FFF2-40B4-BE49-F238E27FC236}">
                <a16:creationId xmlns:a16="http://schemas.microsoft.com/office/drawing/2014/main" id="{628E122F-BCB2-43BD-850B-48491CEEF4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59" name="Straight Connector 258">
              <a:extLst>
                <a:ext uri="{FF2B5EF4-FFF2-40B4-BE49-F238E27FC236}">
                  <a16:creationId xmlns:a16="http://schemas.microsoft.com/office/drawing/2014/main" id="{414FAAF8-31CB-4B07-B529-5A88EFF682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46BA361-B0A5-4ABB-A288-CFDE7BAEF4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453021D8-E018-4408-8CCA-024F3FC311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2B92D8BD-E859-46F2-89FC-FC259125D1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731C846-C584-4E9F-872D-500B07D109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9FD6636C-54CD-4310-9F2B-9A9CF3EC9B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288113FA-166F-40E3-991C-33200E387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85DD2EA6-4E91-475D-B141-030955A02E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077A4A45-7AB6-4608-9030-A70A5E3B3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D8252ABC-9FDF-43E9-A030-94081E5837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3D5000E7-8B90-4C3E-9DA8-8A7DF0152F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2DD251B8-330C-4939-93B6-C4FEDF6ACFC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6763F2D5-1D97-451F-9EE1-C959342FC9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09B81618-BDA5-46C2-A54E-4448465A58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F15D9E70-4AC3-46E9-93DB-07CB2B41EF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15B884CB-61A3-4841-A661-215EE93E31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51808844-2CD5-4FB3-B3F6-CE5B82F89A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9FFDFB79-ADB0-49E8-919B-A0BB9190FF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63AABDCA-76BB-4D33-8117-D688C0BF9A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7C3DC4D8-930D-4D21-A1D0-45FF81BA15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DFC86F57-A8B2-4BA9-8751-CF0F43F25B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E6A34578-DE1C-4566-8856-1430B428B8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8DEE8827-9D87-4C09-9A85-FB043BFB0E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3FE11D9A-8DF5-4CD5-9B3C-4BBE699087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6150C108-376E-4B3A-84BE-5288AC2D51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AFBF9B4D-FC7D-4A99-9AD8-90C125364F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C747BAB4-EE42-4FB9-ABB4-6ABF823F6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F56D09A2-DE8A-4396-A490-AC84A3878A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37F35D0F-3113-4375-9BA7-093C9BC71A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4" name="Picture 3" descr="A diagram of a person's leg&#10;&#10;Description automatically generated">
            <a:extLst>
              <a:ext uri="{FF2B5EF4-FFF2-40B4-BE49-F238E27FC236}">
                <a16:creationId xmlns:a16="http://schemas.microsoft.com/office/drawing/2014/main" id="{E4B074FB-CF4B-DBB5-EDBD-7F3569F8B79E}"/>
              </a:ext>
            </a:extLst>
          </p:cNvPr>
          <p:cNvPicPr>
            <a:picLocks noChangeAspect="1"/>
          </p:cNvPicPr>
          <p:nvPr/>
        </p:nvPicPr>
        <p:blipFill rotWithShape="1">
          <a:blip r:embed="rId2"/>
          <a:stretch/>
        </p:blipFill>
        <p:spPr>
          <a:xfrm>
            <a:off x="184223" y="171716"/>
            <a:ext cx="11809034" cy="6493544"/>
          </a:xfrm>
          <a:prstGeom prst="rect">
            <a:avLst/>
          </a:prstGeom>
        </p:spPr>
      </p:pic>
      <p:sp>
        <p:nvSpPr>
          <p:cNvPr id="5" name="TextBox 4">
            <a:extLst>
              <a:ext uri="{FF2B5EF4-FFF2-40B4-BE49-F238E27FC236}">
                <a16:creationId xmlns:a16="http://schemas.microsoft.com/office/drawing/2014/main" id="{A72113E2-8F9A-EB1A-D1B8-9FA34302FE8D}"/>
              </a:ext>
            </a:extLst>
          </p:cNvPr>
          <p:cNvSpPr txBox="1"/>
          <p:nvPr/>
        </p:nvSpPr>
        <p:spPr>
          <a:xfrm>
            <a:off x="7950859" y="386549"/>
            <a:ext cx="2634856" cy="461665"/>
          </a:xfrm>
          <a:prstGeom prst="rect">
            <a:avLst/>
          </a:prstGeom>
          <a:noFill/>
        </p:spPr>
        <p:txBody>
          <a:bodyPr wrap="square" rtlCol="0">
            <a:spAutoFit/>
          </a:bodyPr>
          <a:lstStyle/>
          <a:p>
            <a:r>
              <a:rPr lang="en-US" sz="2400" b="1" dirty="0">
                <a:solidFill>
                  <a:schemeClr val="accent1"/>
                </a:solidFill>
                <a:latin typeface="Bradley Hand ITC" panose="03070402050302030203" pitchFamily="66" charset="0"/>
              </a:rPr>
              <a:t>*PLEASE READ*</a:t>
            </a:r>
          </a:p>
        </p:txBody>
      </p:sp>
    </p:spTree>
    <p:extLst>
      <p:ext uri="{BB962C8B-B14F-4D97-AF65-F5344CB8AC3E}">
        <p14:creationId xmlns:p14="http://schemas.microsoft.com/office/powerpoint/2010/main" val="95576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112">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5" name="Rectangle 114">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7" name="Right Triangle 116">
            <a:extLst>
              <a:ext uri="{FF2B5EF4-FFF2-40B4-BE49-F238E27FC236}">
                <a16:creationId xmlns:a16="http://schemas.microsoft.com/office/drawing/2014/main" id="{94D786EB-944C-47D5-B631-899F4029B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Flowchart: Document 118">
            <a:extLst>
              <a:ext uri="{FF2B5EF4-FFF2-40B4-BE49-F238E27FC236}">
                <a16:creationId xmlns:a16="http://schemas.microsoft.com/office/drawing/2014/main" id="{41FB6F01-9581-4ED4-833E-048E9F3C8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96105" y="1562107"/>
            <a:ext cx="6858000" cy="3733791"/>
          </a:xfrm>
          <a:prstGeom prst="flowChartDocument">
            <a:avLst/>
          </a:prstGeom>
          <a:solidFill>
            <a:schemeClr val="accent5">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grpSp>
        <p:nvGrpSpPr>
          <p:cNvPr id="121" name="Group 120">
            <a:extLst>
              <a:ext uri="{FF2B5EF4-FFF2-40B4-BE49-F238E27FC236}">
                <a16:creationId xmlns:a16="http://schemas.microsoft.com/office/drawing/2014/main" id="{91108A0F-8C78-4294-B028-9F09581FC0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2" name="Straight Connector 121">
              <a:extLst>
                <a:ext uri="{FF2B5EF4-FFF2-40B4-BE49-F238E27FC236}">
                  <a16:creationId xmlns:a16="http://schemas.microsoft.com/office/drawing/2014/main" id="{313489AA-CF3C-45B5-9A6B-D686CDD1DD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7ABF1CE3-37BC-462F-BC4B-5EF9C8287D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121847A4-7B07-4976-81EF-E68ABFC4FB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9F3EBBA6-8771-481B-BACA-142F0C8053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DF58D94E-BB4B-436D-8172-0F5737BEEA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4F75AA9A-4678-41CB-AEFA-13C324B847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6C95E447-C172-476B-98BE-453E4049FB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1F3BD247-696E-47F7-964F-89A5823D11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5E31E4B8-694B-447A-AA13-36B0A4EEC9F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88321B73-1AE7-4FA0-90EB-4E969A095D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E15F8082-1C6D-496D-937D-964948B109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1B84AF1D-3604-4213-B891-4880C86F6E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C3631262-5E4E-4A33-9D72-17996A538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9A4C49C9-CD9F-417C-A832-DD9D6F9C4B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9A3BBBFA-B462-4340-82C8-3EE5CCFB10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4A7D3C2E-F100-49BC-9F4E-DFB50B2F9F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E46D4A85-2FF9-491B-BBF7-4D83EB8881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B8F6747A-BC05-4E83-8FE8-976BBCE305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4C1FEEA0-B31C-4DD8-9CC4-DAE0655780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BA783C12-3D0A-495D-B461-9D1FCC415A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9AD7D205-DA43-40B9-82B4-D570FB270F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FDD4F5FF-D993-454E-AB84-8634B9E53F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EF64AEBB-D378-4CCE-9266-B45FC822EB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22217ABD-7AF1-44DF-9243-75E5C9792A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0D885E59-AA75-4026-972E-4DEE1AB599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6AB41BAB-F8B8-402D-BC3D-82F73208A3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F67CC234-9EF0-4613-9013-F7F9AEC49E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032D8DE3-B3FD-47EC-B6D3-90CE4F037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A4218772-C699-478C-9D44-9459ABA4CA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79419B10-DCC7-AD8D-7B84-F93003E52A56}"/>
              </a:ext>
            </a:extLst>
          </p:cNvPr>
          <p:cNvSpPr>
            <a:spLocks noGrp="1"/>
          </p:cNvSpPr>
          <p:nvPr>
            <p:ph type="ctrTitle"/>
          </p:nvPr>
        </p:nvSpPr>
        <p:spPr>
          <a:xfrm>
            <a:off x="453141" y="1457812"/>
            <a:ext cx="6006189" cy="4783701"/>
          </a:xfrm>
        </p:spPr>
        <p:txBody>
          <a:bodyPr anchor="t">
            <a:normAutofit fontScale="90000"/>
          </a:bodyPr>
          <a:lstStyle/>
          <a:p>
            <a:r>
              <a:rPr lang="en-US" sz="4400" dirty="0">
                <a:solidFill>
                  <a:schemeClr val="tx2"/>
                </a:solidFill>
                <a:latin typeface="Broadway" panose="04040905080B02020502" pitchFamily="82" charset="0"/>
                <a:cs typeface="BrowalliaUPC" panose="020B0502040204020203" pitchFamily="34" charset="-34"/>
              </a:rPr>
              <a:t>Penis Sleeve Options:</a:t>
            </a:r>
            <a:br>
              <a:rPr lang="en-US" sz="4400" dirty="0">
                <a:solidFill>
                  <a:schemeClr val="tx2"/>
                </a:solidFill>
                <a:latin typeface="Broadway" panose="04040905080B02020502" pitchFamily="82" charset="0"/>
                <a:cs typeface="BrowalliaUPC" panose="020B0502040204020203" pitchFamily="34" charset="-34"/>
              </a:rPr>
            </a:br>
            <a:br>
              <a:rPr lang="en-US" sz="4400" dirty="0">
                <a:solidFill>
                  <a:schemeClr val="tx2"/>
                </a:solidFill>
                <a:latin typeface="Broadway" panose="04040905080B02020502" pitchFamily="82" charset="0"/>
                <a:cs typeface="BrowalliaUPC" panose="020B0502040204020203" pitchFamily="34" charset="-34"/>
              </a:rPr>
            </a:br>
            <a:r>
              <a:rPr lang="en-US" sz="4400" dirty="0">
                <a:solidFill>
                  <a:schemeClr val="tx2"/>
                </a:solidFill>
                <a:latin typeface="Broadway" panose="04040905080B02020502" pitchFamily="82" charset="0"/>
                <a:cs typeface="BrowalliaUPC" panose="020B0502040204020203" pitchFamily="34" charset="-34"/>
              </a:rPr>
              <a:t>Look on Amazon</a:t>
            </a:r>
            <a:br>
              <a:rPr lang="en-US" sz="4400" dirty="0">
                <a:solidFill>
                  <a:schemeClr val="tx2"/>
                </a:solidFill>
                <a:latin typeface="Broadway" panose="04040905080B02020502" pitchFamily="82" charset="0"/>
                <a:cs typeface="BrowalliaUPC" panose="020B0502040204020203" pitchFamily="34" charset="-34"/>
              </a:rPr>
            </a:br>
            <a:r>
              <a:rPr lang="en-US" sz="4400" dirty="0">
                <a:solidFill>
                  <a:schemeClr val="accent2"/>
                </a:solidFill>
                <a:latin typeface="Broadway" panose="04040905080B02020502" pitchFamily="82" charset="0"/>
                <a:cs typeface="BrowalliaUPC" panose="020B0502040204020203" pitchFamily="34" charset="-34"/>
              </a:rPr>
              <a:t>search: penis sleeve</a:t>
            </a:r>
            <a:br>
              <a:rPr lang="en-US" sz="4400" dirty="0">
                <a:solidFill>
                  <a:schemeClr val="tx2"/>
                </a:solidFill>
                <a:latin typeface="Broadway" panose="04040905080B02020502" pitchFamily="82" charset="0"/>
                <a:cs typeface="BrowalliaUPC" panose="020B0502040204020203" pitchFamily="34" charset="-34"/>
              </a:rPr>
            </a:br>
            <a:br>
              <a:rPr lang="en-US" sz="4400" dirty="0">
                <a:solidFill>
                  <a:schemeClr val="tx2"/>
                </a:solidFill>
                <a:latin typeface="Broadway" panose="04040905080B02020502" pitchFamily="82" charset="0"/>
                <a:cs typeface="BrowalliaUPC" panose="020B0502040204020203" pitchFamily="34" charset="-34"/>
              </a:rPr>
            </a:br>
            <a:br>
              <a:rPr lang="en-US" sz="3400" dirty="0">
                <a:solidFill>
                  <a:schemeClr val="tx2"/>
                </a:solidFill>
                <a:latin typeface="Broadway" panose="04040905080B02020502" pitchFamily="82" charset="0"/>
                <a:cs typeface="BrowalliaUPC" panose="020B0502040204020203" pitchFamily="34" charset="-34"/>
              </a:rPr>
            </a:br>
            <a:r>
              <a:rPr lang="en-US" sz="2000" b="1" dirty="0">
                <a:solidFill>
                  <a:schemeClr val="accent2"/>
                </a:solidFill>
                <a:latin typeface="Bradley Hand ITC" panose="03070402050302030203" pitchFamily="66" charset="0"/>
                <a:cs typeface="BrowalliaUPC" panose="020B0502040204020203" pitchFamily="34" charset="-34"/>
              </a:rPr>
              <a:t>*for those that choose not to get a penile implant*</a:t>
            </a:r>
            <a:endParaRPr lang="en-US" sz="3400" b="1" dirty="0">
              <a:solidFill>
                <a:schemeClr val="accent2"/>
              </a:solidFill>
              <a:latin typeface="Bradley Hand ITC" panose="03070402050302030203" pitchFamily="66" charset="0"/>
              <a:cs typeface="BrowalliaUPC" panose="020B0502040204020203" pitchFamily="34" charset="-34"/>
            </a:endParaRPr>
          </a:p>
        </p:txBody>
      </p:sp>
      <p:pic>
        <p:nvPicPr>
          <p:cNvPr id="9" name="Graphic 8" descr="Eggplant outline">
            <a:extLst>
              <a:ext uri="{FF2B5EF4-FFF2-40B4-BE49-F238E27FC236}">
                <a16:creationId xmlns:a16="http://schemas.microsoft.com/office/drawing/2014/main" id="{E28483A8-6F19-1D5D-6DC3-97F4982D663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89157" y="301459"/>
            <a:ext cx="5810316" cy="5810316"/>
          </a:xfrm>
          <a:prstGeom prst="rect">
            <a:avLst/>
          </a:prstGeom>
        </p:spPr>
      </p:pic>
    </p:spTree>
    <p:extLst>
      <p:ext uri="{BB962C8B-B14F-4D97-AF65-F5344CB8AC3E}">
        <p14:creationId xmlns:p14="http://schemas.microsoft.com/office/powerpoint/2010/main" val="686080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7" name="Rectangle 406">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409" name="Group 408">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10" name="Straight Connector 409">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1" name="Straight Connector 430">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4" name="Straight Connector 433">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5" name="Straight Connector 434">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6" name="Straight Connector 435">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8" name="Straight Connector 437">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40" name="Freeform: Shape 439">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442" name="Freeform: Shape 441">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grpSp>
        <p:nvGrpSpPr>
          <p:cNvPr id="444" name="Group 443">
            <a:extLst>
              <a:ext uri="{FF2B5EF4-FFF2-40B4-BE49-F238E27FC236}">
                <a16:creationId xmlns:a16="http://schemas.microsoft.com/office/drawing/2014/main" id="{CFB42397-759B-4110-90F9-11A099A04F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45" name="Straight Connector 444">
              <a:extLst>
                <a:ext uri="{FF2B5EF4-FFF2-40B4-BE49-F238E27FC236}">
                  <a16:creationId xmlns:a16="http://schemas.microsoft.com/office/drawing/2014/main" id="{7CE16B93-748F-4AF3-90C6-D3EE861E78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A1F2252F-DB74-4990-8E43-3B46EB31A8F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0BBB0339-E325-46BB-A951-96F1A4651B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121A6F6B-EBF5-41B9-BDDB-AF519B8AD4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A2CB88A6-ABF0-4981-8112-89F17060AF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5207B5CF-3BA7-46DE-A98B-C46A77F219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1" name="Straight Connector 450">
              <a:extLst>
                <a:ext uri="{FF2B5EF4-FFF2-40B4-BE49-F238E27FC236}">
                  <a16:creationId xmlns:a16="http://schemas.microsoft.com/office/drawing/2014/main" id="{9DE055E6-5758-4FD1-A969-1AB1F47EE5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2" name="Straight Connector 451">
              <a:extLst>
                <a:ext uri="{FF2B5EF4-FFF2-40B4-BE49-F238E27FC236}">
                  <a16:creationId xmlns:a16="http://schemas.microsoft.com/office/drawing/2014/main" id="{15B9E002-9254-431A-BEE3-BC744C6D41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85BB4EB4-8685-4464-8EAE-D44D7770B6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B3239F69-CDD7-49E2-9C2E-B56A6D009A3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A6C507C8-734D-457D-A4EA-3C1F17BC8C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6" name="Straight Connector 455">
              <a:extLst>
                <a:ext uri="{FF2B5EF4-FFF2-40B4-BE49-F238E27FC236}">
                  <a16:creationId xmlns:a16="http://schemas.microsoft.com/office/drawing/2014/main" id="{9139D922-20CB-41E9-B69E-FA643C51A3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7" name="Straight Connector 456">
              <a:extLst>
                <a:ext uri="{FF2B5EF4-FFF2-40B4-BE49-F238E27FC236}">
                  <a16:creationId xmlns:a16="http://schemas.microsoft.com/office/drawing/2014/main" id="{5FE3C40B-0A70-4224-BC24-365327DC6C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422999B0-1AA0-4D8B-BB3E-1BEAD972B8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9" name="Straight Connector 458">
              <a:extLst>
                <a:ext uri="{FF2B5EF4-FFF2-40B4-BE49-F238E27FC236}">
                  <a16:creationId xmlns:a16="http://schemas.microsoft.com/office/drawing/2014/main" id="{49737CB6-048C-4FD9-9663-0D214A0A3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2F1A2328-0FD2-449E-A066-56A7D096AB1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63212297-7D47-455C-B574-D4A450A6B9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4F88725D-F086-42CF-A0A4-F335D03F9E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0EE97B27-B4E2-45AF-ACC9-5EC22DB7A8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8FADBC7B-7D04-4E57-9B78-3FC78B9030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CCD44BB5-3236-443E-BDD8-7E145E32D6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6" name="Straight Connector 465">
              <a:extLst>
                <a:ext uri="{FF2B5EF4-FFF2-40B4-BE49-F238E27FC236}">
                  <a16:creationId xmlns:a16="http://schemas.microsoft.com/office/drawing/2014/main" id="{385E742B-9320-4785-A94F-2CAE2855CC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7" name="Straight Connector 466">
              <a:extLst>
                <a:ext uri="{FF2B5EF4-FFF2-40B4-BE49-F238E27FC236}">
                  <a16:creationId xmlns:a16="http://schemas.microsoft.com/office/drawing/2014/main" id="{8A42F567-7F15-4D7B-8F9C-5F8F6B2832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8" name="Straight Connector 467">
              <a:extLst>
                <a:ext uri="{FF2B5EF4-FFF2-40B4-BE49-F238E27FC236}">
                  <a16:creationId xmlns:a16="http://schemas.microsoft.com/office/drawing/2014/main" id="{69DAD4DF-0FE8-401C-AE04-738B80B258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9" name="Straight Connector 468">
              <a:extLst>
                <a:ext uri="{FF2B5EF4-FFF2-40B4-BE49-F238E27FC236}">
                  <a16:creationId xmlns:a16="http://schemas.microsoft.com/office/drawing/2014/main" id="{2101394A-2A38-4F45-B5B6-A025C4B43F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79D4873B-257C-4327-907C-0829469214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D5350388-C37B-41E0-8172-2F7D79DBBA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2" name="Straight Connector 471">
              <a:extLst>
                <a:ext uri="{FF2B5EF4-FFF2-40B4-BE49-F238E27FC236}">
                  <a16:creationId xmlns:a16="http://schemas.microsoft.com/office/drawing/2014/main" id="{1DA0A053-52F2-4D51-BEB7-31B0A3CA04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3" name="Straight Connector 472">
              <a:extLst>
                <a:ext uri="{FF2B5EF4-FFF2-40B4-BE49-F238E27FC236}">
                  <a16:creationId xmlns:a16="http://schemas.microsoft.com/office/drawing/2014/main" id="{B23551FA-C6B2-4251-A24C-021D7B64EA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475" name="Group 474">
            <a:extLst>
              <a:ext uri="{FF2B5EF4-FFF2-40B4-BE49-F238E27FC236}">
                <a16:creationId xmlns:a16="http://schemas.microsoft.com/office/drawing/2014/main" id="{9A50F0F9-04C8-47E4-AF66-B3CAF8C819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76" name="Straight Connector 475">
              <a:extLst>
                <a:ext uri="{FF2B5EF4-FFF2-40B4-BE49-F238E27FC236}">
                  <a16:creationId xmlns:a16="http://schemas.microsoft.com/office/drawing/2014/main" id="{2017C593-7166-4110-8447-086A8A2DB9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7" name="Straight Connector 476">
              <a:extLst>
                <a:ext uri="{FF2B5EF4-FFF2-40B4-BE49-F238E27FC236}">
                  <a16:creationId xmlns:a16="http://schemas.microsoft.com/office/drawing/2014/main" id="{0792CE38-231D-4EFB-BD1C-B0DFC4714A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8" name="Straight Connector 477">
              <a:extLst>
                <a:ext uri="{FF2B5EF4-FFF2-40B4-BE49-F238E27FC236}">
                  <a16:creationId xmlns:a16="http://schemas.microsoft.com/office/drawing/2014/main" id="{37902244-3120-4F1E-BCA7-C414F8CA57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9" name="Straight Connector 478">
              <a:extLst>
                <a:ext uri="{FF2B5EF4-FFF2-40B4-BE49-F238E27FC236}">
                  <a16:creationId xmlns:a16="http://schemas.microsoft.com/office/drawing/2014/main" id="{6C2A9BEC-6FBD-4C4E-9D8F-6797108601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0" name="Straight Connector 479">
              <a:extLst>
                <a:ext uri="{FF2B5EF4-FFF2-40B4-BE49-F238E27FC236}">
                  <a16:creationId xmlns:a16="http://schemas.microsoft.com/office/drawing/2014/main" id="{CD05CAB2-3C3D-4649-A904-7115E0A40D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1" name="Straight Connector 480">
              <a:extLst>
                <a:ext uri="{FF2B5EF4-FFF2-40B4-BE49-F238E27FC236}">
                  <a16:creationId xmlns:a16="http://schemas.microsoft.com/office/drawing/2014/main" id="{479ECC96-BB36-4A8A-ACFC-0CDAC9A327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2" name="Straight Connector 481">
              <a:extLst>
                <a:ext uri="{FF2B5EF4-FFF2-40B4-BE49-F238E27FC236}">
                  <a16:creationId xmlns:a16="http://schemas.microsoft.com/office/drawing/2014/main" id="{D6C3BBC2-CEC2-44E9-B82B-34488E7E33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3" name="Straight Connector 482">
              <a:extLst>
                <a:ext uri="{FF2B5EF4-FFF2-40B4-BE49-F238E27FC236}">
                  <a16:creationId xmlns:a16="http://schemas.microsoft.com/office/drawing/2014/main" id="{373074D9-0CF2-46DC-8D7A-871B6FE419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4" name="Straight Connector 483">
              <a:extLst>
                <a:ext uri="{FF2B5EF4-FFF2-40B4-BE49-F238E27FC236}">
                  <a16:creationId xmlns:a16="http://schemas.microsoft.com/office/drawing/2014/main" id="{D573F54A-11A1-4A06-8130-294B4D5CEE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5" name="Straight Connector 484">
              <a:extLst>
                <a:ext uri="{FF2B5EF4-FFF2-40B4-BE49-F238E27FC236}">
                  <a16:creationId xmlns:a16="http://schemas.microsoft.com/office/drawing/2014/main" id="{72F69BFB-91DF-4F4E-BE91-2D6805CD68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6" name="Straight Connector 485">
              <a:extLst>
                <a:ext uri="{FF2B5EF4-FFF2-40B4-BE49-F238E27FC236}">
                  <a16:creationId xmlns:a16="http://schemas.microsoft.com/office/drawing/2014/main" id="{4BA93DEE-828E-4AC5-A89A-B3FCC1689A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7" name="Straight Connector 486">
              <a:extLst>
                <a:ext uri="{FF2B5EF4-FFF2-40B4-BE49-F238E27FC236}">
                  <a16:creationId xmlns:a16="http://schemas.microsoft.com/office/drawing/2014/main" id="{2043F28B-A5B8-4573-89CC-A68E27A72E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8" name="Straight Connector 487">
              <a:extLst>
                <a:ext uri="{FF2B5EF4-FFF2-40B4-BE49-F238E27FC236}">
                  <a16:creationId xmlns:a16="http://schemas.microsoft.com/office/drawing/2014/main" id="{A41EDE26-6F99-4FF5-A50B-255FEF1CAC1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9" name="Straight Connector 488">
              <a:extLst>
                <a:ext uri="{FF2B5EF4-FFF2-40B4-BE49-F238E27FC236}">
                  <a16:creationId xmlns:a16="http://schemas.microsoft.com/office/drawing/2014/main" id="{DC69229A-861A-4B33-A690-B89F20F21A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0" name="Straight Connector 489">
              <a:extLst>
                <a:ext uri="{FF2B5EF4-FFF2-40B4-BE49-F238E27FC236}">
                  <a16:creationId xmlns:a16="http://schemas.microsoft.com/office/drawing/2014/main" id="{A1FF5E2F-2AD1-485A-8981-8905C2357C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1" name="Straight Connector 490">
              <a:extLst>
                <a:ext uri="{FF2B5EF4-FFF2-40B4-BE49-F238E27FC236}">
                  <a16:creationId xmlns:a16="http://schemas.microsoft.com/office/drawing/2014/main" id="{82E9781F-DF28-41A8-8A6B-7DC5409F9E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2" name="Straight Connector 491">
              <a:extLst>
                <a:ext uri="{FF2B5EF4-FFF2-40B4-BE49-F238E27FC236}">
                  <a16:creationId xmlns:a16="http://schemas.microsoft.com/office/drawing/2014/main" id="{ECDF5C52-5A30-4182-9FF7-118DB1BB64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3" name="Straight Connector 492">
              <a:extLst>
                <a:ext uri="{FF2B5EF4-FFF2-40B4-BE49-F238E27FC236}">
                  <a16:creationId xmlns:a16="http://schemas.microsoft.com/office/drawing/2014/main" id="{FC8008CF-A1BC-4A0E-B9A2-05FB501EBD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4" name="Straight Connector 493">
              <a:extLst>
                <a:ext uri="{FF2B5EF4-FFF2-40B4-BE49-F238E27FC236}">
                  <a16:creationId xmlns:a16="http://schemas.microsoft.com/office/drawing/2014/main" id="{2DF1A43F-5E26-4631-8775-BC3BACEB16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5" name="Straight Connector 494">
              <a:extLst>
                <a:ext uri="{FF2B5EF4-FFF2-40B4-BE49-F238E27FC236}">
                  <a16:creationId xmlns:a16="http://schemas.microsoft.com/office/drawing/2014/main" id="{08A5A284-AA4F-43C1-84B9-947642136B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6" name="Straight Connector 495">
              <a:extLst>
                <a:ext uri="{FF2B5EF4-FFF2-40B4-BE49-F238E27FC236}">
                  <a16:creationId xmlns:a16="http://schemas.microsoft.com/office/drawing/2014/main" id="{5B3BE54E-1FBA-4E64-982C-9CA2C0C484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7" name="Straight Connector 496">
              <a:extLst>
                <a:ext uri="{FF2B5EF4-FFF2-40B4-BE49-F238E27FC236}">
                  <a16:creationId xmlns:a16="http://schemas.microsoft.com/office/drawing/2014/main" id="{7E7BA94A-1A8A-45C6-9B8F-AFEC955F1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8" name="Straight Connector 497">
              <a:extLst>
                <a:ext uri="{FF2B5EF4-FFF2-40B4-BE49-F238E27FC236}">
                  <a16:creationId xmlns:a16="http://schemas.microsoft.com/office/drawing/2014/main" id="{55C6D3A0-6B84-4021-87FB-3179A711BB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9" name="Straight Connector 498">
              <a:extLst>
                <a:ext uri="{FF2B5EF4-FFF2-40B4-BE49-F238E27FC236}">
                  <a16:creationId xmlns:a16="http://schemas.microsoft.com/office/drawing/2014/main" id="{DA87903E-EEC8-47F4-8730-06C5FD14BC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0" name="Straight Connector 499">
              <a:extLst>
                <a:ext uri="{FF2B5EF4-FFF2-40B4-BE49-F238E27FC236}">
                  <a16:creationId xmlns:a16="http://schemas.microsoft.com/office/drawing/2014/main" id="{A8A92A2B-3460-4608-B3EA-4FFEAF83B1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1" name="Straight Connector 500">
              <a:extLst>
                <a:ext uri="{FF2B5EF4-FFF2-40B4-BE49-F238E27FC236}">
                  <a16:creationId xmlns:a16="http://schemas.microsoft.com/office/drawing/2014/main" id="{2B0E1020-452C-4B7F-A1D2-BA8F1B83FA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2" name="Straight Connector 501">
              <a:extLst>
                <a:ext uri="{FF2B5EF4-FFF2-40B4-BE49-F238E27FC236}">
                  <a16:creationId xmlns:a16="http://schemas.microsoft.com/office/drawing/2014/main" id="{6903CF7B-6947-4932-AD73-020495EDC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3" name="Straight Connector 502">
              <a:extLst>
                <a:ext uri="{FF2B5EF4-FFF2-40B4-BE49-F238E27FC236}">
                  <a16:creationId xmlns:a16="http://schemas.microsoft.com/office/drawing/2014/main" id="{8453FA51-CE2D-4B84-9F4F-3263D1BC4D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4" name="Straight Connector 503">
              <a:extLst>
                <a:ext uri="{FF2B5EF4-FFF2-40B4-BE49-F238E27FC236}">
                  <a16:creationId xmlns:a16="http://schemas.microsoft.com/office/drawing/2014/main" id="{3327B132-AD8C-4732-93AA-C136586C22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506" name="Rectangle 505">
            <a:extLst>
              <a:ext uri="{FF2B5EF4-FFF2-40B4-BE49-F238E27FC236}">
                <a16:creationId xmlns:a16="http://schemas.microsoft.com/office/drawing/2014/main" id="{A173122F-D466-4F08-90FA-0038F7AC21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08" name="Rectangle 507">
            <a:extLst>
              <a:ext uri="{FF2B5EF4-FFF2-40B4-BE49-F238E27FC236}">
                <a16:creationId xmlns:a16="http://schemas.microsoft.com/office/drawing/2014/main" id="{4A929113-1368-4B1B-9C6F-140F47CBF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10" name="Freeform: Shape 509">
            <a:extLst>
              <a:ext uri="{FF2B5EF4-FFF2-40B4-BE49-F238E27FC236}">
                <a16:creationId xmlns:a16="http://schemas.microsoft.com/office/drawing/2014/main" id="{0B6C48B2-8296-4312-8901-93BB7735D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750" y="1"/>
            <a:ext cx="12188952" cy="2452880"/>
          </a:xfrm>
          <a:custGeom>
            <a:avLst/>
            <a:gdLst>
              <a:gd name="connsiteX0" fmla="*/ 8951169 w 12178450"/>
              <a:gd name="connsiteY0" fmla="*/ 32 h 2001622"/>
              <a:gd name="connsiteX1" fmla="*/ 11653845 w 12178450"/>
              <a:gd name="connsiteY1" fmla="*/ 209874 h 2001622"/>
              <a:gd name="connsiteX2" fmla="*/ 12178450 w 12178450"/>
              <a:gd name="connsiteY2" fmla="*/ 286723 h 2001622"/>
              <a:gd name="connsiteX3" fmla="*/ 12178450 w 12178450"/>
              <a:gd name="connsiteY3" fmla="*/ 2001622 h 2001622"/>
              <a:gd name="connsiteX4" fmla="*/ 0 w 12178450"/>
              <a:gd name="connsiteY4" fmla="*/ 2001622 h 2001622"/>
              <a:gd name="connsiteX5" fmla="*/ 0 w 12178450"/>
              <a:gd name="connsiteY5" fmla="*/ 1010979 h 2001622"/>
              <a:gd name="connsiteX6" fmla="*/ 8951169 w 12178450"/>
              <a:gd name="connsiteY6" fmla="*/ 32 h 2001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78450" h="2001622">
                <a:moveTo>
                  <a:pt x="8951169" y="32"/>
                </a:moveTo>
                <a:cubicBezTo>
                  <a:pt x="9704520" y="1593"/>
                  <a:pt x="10578586" y="62133"/>
                  <a:pt x="11653845" y="209874"/>
                </a:cubicBezTo>
                <a:lnTo>
                  <a:pt x="12178450" y="286723"/>
                </a:lnTo>
                <a:lnTo>
                  <a:pt x="12178450" y="2001622"/>
                </a:lnTo>
                <a:lnTo>
                  <a:pt x="0" y="2001622"/>
                </a:lnTo>
                <a:lnTo>
                  <a:pt x="0" y="1010979"/>
                </a:lnTo>
                <a:cubicBezTo>
                  <a:pt x="4768989" y="1010979"/>
                  <a:pt x="5812206" y="-6472"/>
                  <a:pt x="8951169" y="32"/>
                </a:cubicBezTo>
                <a:close/>
              </a:path>
            </a:pathLst>
          </a:custGeom>
          <a:solidFill>
            <a:schemeClr val="accent5">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512" name="Right Triangle 511">
            <a:extLst>
              <a:ext uri="{FF2B5EF4-FFF2-40B4-BE49-F238E27FC236}">
                <a16:creationId xmlns:a16="http://schemas.microsoft.com/office/drawing/2014/main" id="{C24346C5-B1C8-4C83-846B-122A3B4B2F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5270" y="4918297"/>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4" name="Group 513">
            <a:extLst>
              <a:ext uri="{FF2B5EF4-FFF2-40B4-BE49-F238E27FC236}">
                <a16:creationId xmlns:a16="http://schemas.microsoft.com/office/drawing/2014/main" id="{90F28F7A-4F2F-4C1B-AF1C-A6E7C79532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515" name="Straight Connector 514">
              <a:extLst>
                <a:ext uri="{FF2B5EF4-FFF2-40B4-BE49-F238E27FC236}">
                  <a16:creationId xmlns:a16="http://schemas.microsoft.com/office/drawing/2014/main" id="{B23CC870-B5E9-475F-A625-9E862A6295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6" name="Straight Connector 515">
              <a:extLst>
                <a:ext uri="{FF2B5EF4-FFF2-40B4-BE49-F238E27FC236}">
                  <a16:creationId xmlns:a16="http://schemas.microsoft.com/office/drawing/2014/main" id="{42A6B08C-017D-4B4D-95EC-4BB83C5541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7" name="Straight Connector 516">
              <a:extLst>
                <a:ext uri="{FF2B5EF4-FFF2-40B4-BE49-F238E27FC236}">
                  <a16:creationId xmlns:a16="http://schemas.microsoft.com/office/drawing/2014/main" id="{94599402-E1B8-4E3B-A56D-68606FC1EF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8" name="Straight Connector 517">
              <a:extLst>
                <a:ext uri="{FF2B5EF4-FFF2-40B4-BE49-F238E27FC236}">
                  <a16:creationId xmlns:a16="http://schemas.microsoft.com/office/drawing/2014/main" id="{B720C48A-E9A0-4B85-A954-39375E099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9" name="Straight Connector 518">
              <a:extLst>
                <a:ext uri="{FF2B5EF4-FFF2-40B4-BE49-F238E27FC236}">
                  <a16:creationId xmlns:a16="http://schemas.microsoft.com/office/drawing/2014/main" id="{B0E26956-FF2A-412E-ACC4-29CCD02599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0" name="Straight Connector 519">
              <a:extLst>
                <a:ext uri="{FF2B5EF4-FFF2-40B4-BE49-F238E27FC236}">
                  <a16:creationId xmlns:a16="http://schemas.microsoft.com/office/drawing/2014/main" id="{FB31E652-49AC-4108-85B8-75122A48A5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1" name="Straight Connector 520">
              <a:extLst>
                <a:ext uri="{FF2B5EF4-FFF2-40B4-BE49-F238E27FC236}">
                  <a16:creationId xmlns:a16="http://schemas.microsoft.com/office/drawing/2014/main" id="{DC1DB29F-0624-4035-B188-640616D5DE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2" name="Straight Connector 521">
              <a:extLst>
                <a:ext uri="{FF2B5EF4-FFF2-40B4-BE49-F238E27FC236}">
                  <a16:creationId xmlns:a16="http://schemas.microsoft.com/office/drawing/2014/main" id="{1D27221C-2427-4C99-89DC-1A38A54058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3" name="Straight Connector 522">
              <a:extLst>
                <a:ext uri="{FF2B5EF4-FFF2-40B4-BE49-F238E27FC236}">
                  <a16:creationId xmlns:a16="http://schemas.microsoft.com/office/drawing/2014/main" id="{2DBF1D76-8076-4BAE-B627-F1861C9E08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4" name="Straight Connector 523">
              <a:extLst>
                <a:ext uri="{FF2B5EF4-FFF2-40B4-BE49-F238E27FC236}">
                  <a16:creationId xmlns:a16="http://schemas.microsoft.com/office/drawing/2014/main" id="{8E930E41-FC2F-4319-9C28-32C2784300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5" name="Straight Connector 524">
              <a:extLst>
                <a:ext uri="{FF2B5EF4-FFF2-40B4-BE49-F238E27FC236}">
                  <a16:creationId xmlns:a16="http://schemas.microsoft.com/office/drawing/2014/main" id="{C0936C1B-0C10-464B-85C8-345095AAB3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6" name="Straight Connector 525">
              <a:extLst>
                <a:ext uri="{FF2B5EF4-FFF2-40B4-BE49-F238E27FC236}">
                  <a16:creationId xmlns:a16="http://schemas.microsoft.com/office/drawing/2014/main" id="{DB90EC61-FD0C-434A-9D1B-A20035C214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7" name="Straight Connector 526">
              <a:extLst>
                <a:ext uri="{FF2B5EF4-FFF2-40B4-BE49-F238E27FC236}">
                  <a16:creationId xmlns:a16="http://schemas.microsoft.com/office/drawing/2014/main" id="{A5F5CC56-1FDA-4D3E-9C6E-8E996026C3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8" name="Straight Connector 527">
              <a:extLst>
                <a:ext uri="{FF2B5EF4-FFF2-40B4-BE49-F238E27FC236}">
                  <a16:creationId xmlns:a16="http://schemas.microsoft.com/office/drawing/2014/main" id="{272B8FB2-B735-480F-9A88-48AADB2227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9" name="Straight Connector 528">
              <a:extLst>
                <a:ext uri="{FF2B5EF4-FFF2-40B4-BE49-F238E27FC236}">
                  <a16:creationId xmlns:a16="http://schemas.microsoft.com/office/drawing/2014/main" id="{85B46C1B-4FC4-4E24-AC43-07940BE1E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0" name="Straight Connector 529">
              <a:extLst>
                <a:ext uri="{FF2B5EF4-FFF2-40B4-BE49-F238E27FC236}">
                  <a16:creationId xmlns:a16="http://schemas.microsoft.com/office/drawing/2014/main" id="{C34915AF-0AE3-4EDD-8681-4C3F2C592B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1" name="Straight Connector 530">
              <a:extLst>
                <a:ext uri="{FF2B5EF4-FFF2-40B4-BE49-F238E27FC236}">
                  <a16:creationId xmlns:a16="http://schemas.microsoft.com/office/drawing/2014/main" id="{5C35A3F3-714E-4F69-9BDF-8ED284EF29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2" name="Straight Connector 531">
              <a:extLst>
                <a:ext uri="{FF2B5EF4-FFF2-40B4-BE49-F238E27FC236}">
                  <a16:creationId xmlns:a16="http://schemas.microsoft.com/office/drawing/2014/main" id="{03D561AC-B0B1-47EB-BE05-209F5612B7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3" name="Straight Connector 532">
              <a:extLst>
                <a:ext uri="{FF2B5EF4-FFF2-40B4-BE49-F238E27FC236}">
                  <a16:creationId xmlns:a16="http://schemas.microsoft.com/office/drawing/2014/main" id="{D3508E52-4FD9-4E6D-AFEA-69A88ED268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4" name="Straight Connector 533">
              <a:extLst>
                <a:ext uri="{FF2B5EF4-FFF2-40B4-BE49-F238E27FC236}">
                  <a16:creationId xmlns:a16="http://schemas.microsoft.com/office/drawing/2014/main" id="{C69DDE76-16F7-472F-B6D7-84AE8FFF31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5" name="Straight Connector 534">
              <a:extLst>
                <a:ext uri="{FF2B5EF4-FFF2-40B4-BE49-F238E27FC236}">
                  <a16:creationId xmlns:a16="http://schemas.microsoft.com/office/drawing/2014/main" id="{B2D87BEF-8844-4A3E-B130-B7D26740CC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6" name="Straight Connector 535">
              <a:extLst>
                <a:ext uri="{FF2B5EF4-FFF2-40B4-BE49-F238E27FC236}">
                  <a16:creationId xmlns:a16="http://schemas.microsoft.com/office/drawing/2014/main" id="{BB381129-2089-4EAA-AE6C-2BAA96BC82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7" name="Straight Connector 536">
              <a:extLst>
                <a:ext uri="{FF2B5EF4-FFF2-40B4-BE49-F238E27FC236}">
                  <a16:creationId xmlns:a16="http://schemas.microsoft.com/office/drawing/2014/main" id="{5B69BF7A-FA63-4706-8066-DF15018E66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8" name="Straight Connector 537">
              <a:extLst>
                <a:ext uri="{FF2B5EF4-FFF2-40B4-BE49-F238E27FC236}">
                  <a16:creationId xmlns:a16="http://schemas.microsoft.com/office/drawing/2014/main" id="{6A3ECB71-0CCD-403F-B14B-ABC48D78CD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9" name="Straight Connector 538">
              <a:extLst>
                <a:ext uri="{FF2B5EF4-FFF2-40B4-BE49-F238E27FC236}">
                  <a16:creationId xmlns:a16="http://schemas.microsoft.com/office/drawing/2014/main" id="{D9095BBA-0FE1-49E5-89F7-22125BAF87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0" name="Straight Connector 539">
              <a:extLst>
                <a:ext uri="{FF2B5EF4-FFF2-40B4-BE49-F238E27FC236}">
                  <a16:creationId xmlns:a16="http://schemas.microsoft.com/office/drawing/2014/main" id="{B55351D8-6F27-4B82-968B-581B177CB4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1" name="Straight Connector 540">
              <a:extLst>
                <a:ext uri="{FF2B5EF4-FFF2-40B4-BE49-F238E27FC236}">
                  <a16:creationId xmlns:a16="http://schemas.microsoft.com/office/drawing/2014/main" id="{351025A5-EB5A-4057-A85E-69AF0E6BE6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2" name="Straight Connector 541">
              <a:extLst>
                <a:ext uri="{FF2B5EF4-FFF2-40B4-BE49-F238E27FC236}">
                  <a16:creationId xmlns:a16="http://schemas.microsoft.com/office/drawing/2014/main" id="{5030318B-EEB9-4D92-BC50-D115109898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3" name="Straight Connector 542">
              <a:extLst>
                <a:ext uri="{FF2B5EF4-FFF2-40B4-BE49-F238E27FC236}">
                  <a16:creationId xmlns:a16="http://schemas.microsoft.com/office/drawing/2014/main" id="{417FC0E3-7CC7-4188-BC7A-7E8FB55649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62836A9-51A1-B3BC-7306-E160E271664B}"/>
              </a:ext>
            </a:extLst>
          </p:cNvPr>
          <p:cNvSpPr>
            <a:spLocks noGrp="1"/>
          </p:cNvSpPr>
          <p:nvPr>
            <p:ph type="title"/>
          </p:nvPr>
        </p:nvSpPr>
        <p:spPr>
          <a:xfrm>
            <a:off x="1318941" y="423111"/>
            <a:ext cx="8564528" cy="1479830"/>
          </a:xfrm>
        </p:spPr>
        <p:txBody>
          <a:bodyPr vert="horz" lIns="91440" tIns="45720" rIns="91440" bIns="45720" rtlCol="0" anchor="ctr">
            <a:normAutofit fontScale="90000"/>
          </a:bodyPr>
          <a:lstStyle/>
          <a:p>
            <a:r>
              <a:rPr lang="en-US" sz="5400" dirty="0">
                <a:solidFill>
                  <a:schemeClr val="tx2"/>
                </a:solidFill>
                <a:latin typeface="Broadway" panose="04040905080B02020502" pitchFamily="82" charset="0"/>
              </a:rPr>
              <a:t>Post-op Needs for Forearm</a:t>
            </a:r>
          </a:p>
        </p:txBody>
      </p:sp>
      <p:sp>
        <p:nvSpPr>
          <p:cNvPr id="5" name="TextBox 4">
            <a:extLst>
              <a:ext uri="{FF2B5EF4-FFF2-40B4-BE49-F238E27FC236}">
                <a16:creationId xmlns:a16="http://schemas.microsoft.com/office/drawing/2014/main" id="{A9225F19-2C29-8A5B-E1CB-ABE81A746A14}"/>
              </a:ext>
            </a:extLst>
          </p:cNvPr>
          <p:cNvSpPr txBox="1"/>
          <p:nvPr/>
        </p:nvSpPr>
        <p:spPr>
          <a:xfrm>
            <a:off x="1998878" y="3482477"/>
            <a:ext cx="7943352" cy="1569660"/>
          </a:xfrm>
          <a:prstGeom prst="rect">
            <a:avLst/>
          </a:prstGeom>
          <a:noFill/>
        </p:spPr>
        <p:txBody>
          <a:bodyPr wrap="square" rtlCol="0">
            <a:spAutoFit/>
          </a:bodyPr>
          <a:lstStyle/>
          <a:p>
            <a:pPr algn="ctr"/>
            <a:r>
              <a:rPr lang="en-US" sz="3200" b="1" dirty="0">
                <a:solidFill>
                  <a:schemeClr val="accent1"/>
                </a:solidFill>
                <a:latin typeface="Bradley Hand ITC" panose="03070402050302030203" pitchFamily="66" charset="0"/>
              </a:rPr>
              <a:t>*reducing swelling</a:t>
            </a:r>
          </a:p>
          <a:p>
            <a:pPr algn="ctr"/>
            <a:r>
              <a:rPr lang="en-US" sz="3200" b="1" dirty="0">
                <a:solidFill>
                  <a:schemeClr val="accent1"/>
                </a:solidFill>
                <a:latin typeface="Bradley Hand ITC" panose="03070402050302030203" pitchFamily="66" charset="0"/>
              </a:rPr>
              <a:t>*protection from sun</a:t>
            </a:r>
          </a:p>
          <a:p>
            <a:pPr algn="ctr"/>
            <a:r>
              <a:rPr lang="en-US" sz="3200" b="1" dirty="0">
                <a:solidFill>
                  <a:schemeClr val="accent1"/>
                </a:solidFill>
                <a:latin typeface="Bradley Hand ITC" panose="03070402050302030203" pitchFamily="66" charset="0"/>
              </a:rPr>
              <a:t>*softening the scar</a:t>
            </a:r>
          </a:p>
        </p:txBody>
      </p:sp>
    </p:spTree>
    <p:extLst>
      <p:ext uri="{BB962C8B-B14F-4D97-AF65-F5344CB8AC3E}">
        <p14:creationId xmlns:p14="http://schemas.microsoft.com/office/powerpoint/2010/main" val="1343663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C96C8BAF-68F3-4B78-B238-35DF5D865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4F4CD6D0-5A87-4BA2-A13A-0E40511C3C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4774" y="699565"/>
            <a:ext cx="3553132" cy="5156200"/>
            <a:chOff x="7807230" y="2012810"/>
            <a:chExt cx="3251252" cy="3459865"/>
          </a:xfrm>
        </p:grpSpPr>
        <p:sp>
          <p:nvSpPr>
            <p:cNvPr id="51" name="Rectangle 50">
              <a:extLst>
                <a:ext uri="{FF2B5EF4-FFF2-40B4-BE49-F238E27FC236}">
                  <a16:creationId xmlns:a16="http://schemas.microsoft.com/office/drawing/2014/main" id="{5877EAC0-2063-444D-8EE9-72FED2E03B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2C155BF8-661A-4F4A-B4EC-923105C69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 name="Picture 1">
            <a:extLst>
              <a:ext uri="{FF2B5EF4-FFF2-40B4-BE49-F238E27FC236}">
                <a16:creationId xmlns:a16="http://schemas.microsoft.com/office/drawing/2014/main" id="{0DEEEF62-BD01-D1D9-E314-B00A242667F7}"/>
              </a:ext>
            </a:extLst>
          </p:cNvPr>
          <p:cNvPicPr>
            <a:picLocks noChangeAspect="1"/>
          </p:cNvPicPr>
          <p:nvPr/>
        </p:nvPicPr>
        <p:blipFill rotWithShape="1">
          <a:blip r:embed="rId2"/>
          <a:srcRect r="66502" b="-1"/>
          <a:stretch>
            <a:fillRect/>
          </a:stretch>
        </p:blipFill>
        <p:spPr>
          <a:xfrm>
            <a:off x="833218" y="872793"/>
            <a:ext cx="2956244" cy="4809744"/>
          </a:xfrm>
          <a:prstGeom prst="rect">
            <a:avLst/>
          </a:prstGeom>
        </p:spPr>
      </p:pic>
      <p:grpSp>
        <p:nvGrpSpPr>
          <p:cNvPr id="54" name="Group 53">
            <a:extLst>
              <a:ext uri="{FF2B5EF4-FFF2-40B4-BE49-F238E27FC236}">
                <a16:creationId xmlns:a16="http://schemas.microsoft.com/office/drawing/2014/main" id="{E9537076-EF48-4F72-9164-FD8260D550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19434" y="699565"/>
            <a:ext cx="3553132" cy="5156200"/>
            <a:chOff x="7807230" y="2012810"/>
            <a:chExt cx="3251252" cy="3459865"/>
          </a:xfrm>
        </p:grpSpPr>
        <p:sp>
          <p:nvSpPr>
            <p:cNvPr id="55" name="Rectangle 54">
              <a:extLst>
                <a:ext uri="{FF2B5EF4-FFF2-40B4-BE49-F238E27FC236}">
                  <a16:creationId xmlns:a16="http://schemas.microsoft.com/office/drawing/2014/main" id="{689673CB-C48B-4D05-B6E4-B88CD5BAA0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96C31A20-B341-476E-8C04-A26C87E14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 name="Picture 3" descr="A screenshot of a website&#10;&#10;Description automatically generated">
            <a:extLst>
              <a:ext uri="{FF2B5EF4-FFF2-40B4-BE49-F238E27FC236}">
                <a16:creationId xmlns:a16="http://schemas.microsoft.com/office/drawing/2014/main" id="{79773D64-7C09-14AE-DD69-AD571194685B}"/>
              </a:ext>
            </a:extLst>
          </p:cNvPr>
          <p:cNvPicPr>
            <a:picLocks noChangeAspect="1"/>
          </p:cNvPicPr>
          <p:nvPr/>
        </p:nvPicPr>
        <p:blipFill rotWithShape="1">
          <a:blip r:embed="rId3"/>
          <a:srcRect r="67582" b="-2"/>
          <a:stretch>
            <a:fillRect/>
          </a:stretch>
        </p:blipFill>
        <p:spPr>
          <a:xfrm>
            <a:off x="4655063" y="872793"/>
            <a:ext cx="2874084" cy="4809744"/>
          </a:xfrm>
          <a:prstGeom prst="rect">
            <a:avLst/>
          </a:prstGeom>
        </p:spPr>
      </p:pic>
      <p:grpSp>
        <p:nvGrpSpPr>
          <p:cNvPr id="58" name="Group 57">
            <a:extLst>
              <a:ext uri="{FF2B5EF4-FFF2-40B4-BE49-F238E27FC236}">
                <a16:creationId xmlns:a16="http://schemas.microsoft.com/office/drawing/2014/main" id="{6EFC3492-86BD-4D75-B5B4-C2DBFE0BD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04093" y="699565"/>
            <a:ext cx="3553132" cy="5156200"/>
            <a:chOff x="7807230" y="2012810"/>
            <a:chExt cx="3251252" cy="3459865"/>
          </a:xfrm>
        </p:grpSpPr>
        <p:sp>
          <p:nvSpPr>
            <p:cNvPr id="59" name="Rectangle 58">
              <a:extLst>
                <a:ext uri="{FF2B5EF4-FFF2-40B4-BE49-F238E27FC236}">
                  <a16:creationId xmlns:a16="http://schemas.microsoft.com/office/drawing/2014/main" id="{F72E5074-2516-4705-BFF1-F508394A0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02259E4C-F24C-4180-AEC3-76255D535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AD52CF2B-B55A-6BE2-3F5B-264212A3A234}"/>
              </a:ext>
            </a:extLst>
          </p:cNvPr>
          <p:cNvPicPr>
            <a:picLocks noChangeAspect="1"/>
          </p:cNvPicPr>
          <p:nvPr/>
        </p:nvPicPr>
        <p:blipFill rotWithShape="1">
          <a:blip r:embed="rId4"/>
          <a:srcRect l="3365" r="67562" b="1"/>
          <a:stretch>
            <a:fillRect/>
          </a:stretch>
        </p:blipFill>
        <p:spPr>
          <a:xfrm>
            <a:off x="8408710" y="872793"/>
            <a:ext cx="2943898" cy="4809744"/>
          </a:xfrm>
          <a:prstGeom prst="rect">
            <a:avLst/>
          </a:prstGeom>
        </p:spPr>
      </p:pic>
    </p:spTree>
    <p:extLst>
      <p:ext uri="{BB962C8B-B14F-4D97-AF65-F5344CB8AC3E}">
        <p14:creationId xmlns:p14="http://schemas.microsoft.com/office/powerpoint/2010/main" val="1227918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173122F-D466-4F08-90FA-0038F7AC21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6" name="Rectangle 15">
            <a:extLst>
              <a:ext uri="{FF2B5EF4-FFF2-40B4-BE49-F238E27FC236}">
                <a16:creationId xmlns:a16="http://schemas.microsoft.com/office/drawing/2014/main" id="{4A929113-1368-4B1B-9C6F-140F47CBF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8" name="Group 17">
            <a:extLst>
              <a:ext uri="{FF2B5EF4-FFF2-40B4-BE49-F238E27FC236}">
                <a16:creationId xmlns:a16="http://schemas.microsoft.com/office/drawing/2014/main" id="{4D27BC17-078C-451A-A797-C571C4ACC5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9" name="Straight Connector 18">
              <a:extLst>
                <a:ext uri="{FF2B5EF4-FFF2-40B4-BE49-F238E27FC236}">
                  <a16:creationId xmlns:a16="http://schemas.microsoft.com/office/drawing/2014/main" id="{C3672C80-2500-4E3F-B994-6EFEF00898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351DB18-49DD-4E1A-A1D5-B019931CA1F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46CDDC6-8CCE-44C9-93E9-DCDB90C6DC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0356577-BD19-4017-9D41-16C83B1416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A5BEF4-12E8-4530-807F-B31DB95A43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79F6365-6683-4A5E-B2ED-316263347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D3B8D34-86DB-4449-B84F-5009F561B6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04E0F1D-E6D6-4B20-833C-C1112A869A0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754C28F-3883-40AF-A33A-82D95E16452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35B579F-8FF3-409B-85B9-BAD1FB7AA1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65B5664-D9BB-4133-A8F2-EB45B9AD79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17AA037-EAF2-461C-AEE8-4806F61603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A44BBB6-769C-43A6-B7AB-C358D19A4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93D513E-2364-4E1E-A954-20A88A5453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F10DE3A-87DB-4F96-9325-77C96F5905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6E1C269-5992-486D-88B6-ECC098C268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B3FFAE2-1230-45A1-B1F0-DF64BF01AFD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81CCD8B-B3C2-43EB-9450-8B4D61B7BA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A006A84-80B1-4D90-9087-290FFC1960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C8C6ED-6DBE-48D5-B5A7-720E10470E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FF5AACF-E7FD-4066-AA52-5009F97EE0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06E4DED-5A0D-4664-BA40-68FC0DA950F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8557C8A-343F-4A68-A315-D29EE63FC4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FC85859-D331-495D-BC90-4176F22A925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17E1642-0862-4D07-B3BA-0AB63F928F0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501A6A7-20ED-4D18-924C-DC83FB2222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7805D68-29BF-42E1-83EC-1D0634753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769517F-8CBE-48BB-8A52-4A081975EA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785959FC-2315-478D-950F-1EE40030EBF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79419B10-DCC7-AD8D-7B84-F93003E52A56}"/>
              </a:ext>
            </a:extLst>
          </p:cNvPr>
          <p:cNvSpPr>
            <a:spLocks noGrp="1"/>
          </p:cNvSpPr>
          <p:nvPr>
            <p:ph type="ctrTitle"/>
          </p:nvPr>
        </p:nvSpPr>
        <p:spPr>
          <a:xfrm>
            <a:off x="1179764" y="3429001"/>
            <a:ext cx="9986921" cy="2819400"/>
          </a:xfrm>
        </p:spPr>
        <p:txBody>
          <a:bodyPr anchor="ctr">
            <a:normAutofit/>
          </a:bodyPr>
          <a:lstStyle/>
          <a:p>
            <a:r>
              <a:rPr lang="en-US" sz="4800" dirty="0">
                <a:latin typeface="Broadway" panose="04040905080B02020502" pitchFamily="82" charset="0"/>
                <a:cs typeface="BrowalliaUPC" panose="020B0502040204020203" pitchFamily="34" charset="-34"/>
              </a:rPr>
              <a:t>Viewers Discretion is Advised</a:t>
            </a:r>
            <a:br>
              <a:rPr lang="en-US" sz="4800" dirty="0">
                <a:latin typeface="Broadway" panose="04040905080B02020502" pitchFamily="82" charset="0"/>
                <a:cs typeface="BrowalliaUPC" panose="020B0502040204020203" pitchFamily="34" charset="-34"/>
              </a:rPr>
            </a:br>
            <a:r>
              <a:rPr lang="en-US" sz="4800" dirty="0">
                <a:latin typeface="Broadway" panose="04040905080B02020502" pitchFamily="82" charset="0"/>
                <a:cs typeface="BrowalliaUPC" panose="020B0502040204020203" pitchFamily="34" charset="-34"/>
              </a:rPr>
              <a:t>Rated R Content</a:t>
            </a:r>
          </a:p>
        </p:txBody>
      </p:sp>
      <p:sp>
        <p:nvSpPr>
          <p:cNvPr id="49" name="Freeform: Shape 48">
            <a:extLst>
              <a:ext uri="{FF2B5EF4-FFF2-40B4-BE49-F238E27FC236}">
                <a16:creationId xmlns:a16="http://schemas.microsoft.com/office/drawing/2014/main" id="{0B6C48B2-8296-4312-8901-93BB7735D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3252" y="-2945"/>
            <a:ext cx="12178450" cy="2303672"/>
          </a:xfrm>
          <a:custGeom>
            <a:avLst/>
            <a:gdLst>
              <a:gd name="connsiteX0" fmla="*/ 8951169 w 12178450"/>
              <a:gd name="connsiteY0" fmla="*/ 32 h 2001622"/>
              <a:gd name="connsiteX1" fmla="*/ 11653845 w 12178450"/>
              <a:gd name="connsiteY1" fmla="*/ 209874 h 2001622"/>
              <a:gd name="connsiteX2" fmla="*/ 12178450 w 12178450"/>
              <a:gd name="connsiteY2" fmla="*/ 286723 h 2001622"/>
              <a:gd name="connsiteX3" fmla="*/ 12178450 w 12178450"/>
              <a:gd name="connsiteY3" fmla="*/ 2001622 h 2001622"/>
              <a:gd name="connsiteX4" fmla="*/ 0 w 12178450"/>
              <a:gd name="connsiteY4" fmla="*/ 2001622 h 2001622"/>
              <a:gd name="connsiteX5" fmla="*/ 0 w 12178450"/>
              <a:gd name="connsiteY5" fmla="*/ 1010979 h 2001622"/>
              <a:gd name="connsiteX6" fmla="*/ 8951169 w 12178450"/>
              <a:gd name="connsiteY6" fmla="*/ 32 h 2001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78450" h="2001622">
                <a:moveTo>
                  <a:pt x="8951169" y="32"/>
                </a:moveTo>
                <a:cubicBezTo>
                  <a:pt x="9704520" y="1593"/>
                  <a:pt x="10578586" y="62133"/>
                  <a:pt x="11653845" y="209874"/>
                </a:cubicBezTo>
                <a:lnTo>
                  <a:pt x="12178450" y="286723"/>
                </a:lnTo>
                <a:lnTo>
                  <a:pt x="12178450" y="2001622"/>
                </a:lnTo>
                <a:lnTo>
                  <a:pt x="0" y="2001622"/>
                </a:lnTo>
                <a:lnTo>
                  <a:pt x="0" y="1010979"/>
                </a:lnTo>
                <a:cubicBezTo>
                  <a:pt x="4768989" y="1010979"/>
                  <a:pt x="5812206" y="-6472"/>
                  <a:pt x="8951169" y="32"/>
                </a:cubicBezTo>
                <a:close/>
              </a:path>
            </a:pathLst>
          </a:custGeom>
          <a:solidFill>
            <a:schemeClr val="accent5">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pic>
        <p:nvPicPr>
          <p:cNvPr id="9" name="Graphic 8" descr="Eggplant outline">
            <a:extLst>
              <a:ext uri="{FF2B5EF4-FFF2-40B4-BE49-F238E27FC236}">
                <a16:creationId xmlns:a16="http://schemas.microsoft.com/office/drawing/2014/main" id="{E28483A8-6F19-1D5D-6DC3-97F4982D663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27457" y="205612"/>
            <a:ext cx="3293981" cy="3293981"/>
          </a:xfrm>
          <a:prstGeom prst="rect">
            <a:avLst/>
          </a:prstGeom>
        </p:spPr>
      </p:pic>
      <p:sp>
        <p:nvSpPr>
          <p:cNvPr id="51" name="Right Triangle 50">
            <a:extLst>
              <a:ext uri="{FF2B5EF4-FFF2-40B4-BE49-F238E27FC236}">
                <a16:creationId xmlns:a16="http://schemas.microsoft.com/office/drawing/2014/main" id="{C24346C5-B1C8-4C83-846B-122A3B4B2F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5270" y="5046481"/>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7779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2" name="Rectangle 291">
            <a:extLst>
              <a:ext uri="{FF2B5EF4-FFF2-40B4-BE49-F238E27FC236}">
                <a16:creationId xmlns:a16="http://schemas.microsoft.com/office/drawing/2014/main" id="{4F7B9026-36AD-42E4-B172-8D68F3A33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descr="A person with a wound on their stomach&#10;&#10;Description automatically generated">
            <a:extLst>
              <a:ext uri="{FF2B5EF4-FFF2-40B4-BE49-F238E27FC236}">
                <a16:creationId xmlns:a16="http://schemas.microsoft.com/office/drawing/2014/main" id="{F3812603-2D8C-5BFB-EE81-EE1F051AC33C}"/>
              </a:ext>
            </a:extLst>
          </p:cNvPr>
          <p:cNvPicPr>
            <a:picLocks noChangeAspect="1"/>
          </p:cNvPicPr>
          <p:nvPr/>
        </p:nvPicPr>
        <p:blipFill rotWithShape="1">
          <a:blip r:embed="rId3"/>
          <a:srcRect l="7930" r="13382" b="-3"/>
          <a:stretch/>
        </p:blipFill>
        <p:spPr>
          <a:xfrm>
            <a:off x="192528" y="171716"/>
            <a:ext cx="3793268" cy="6514565"/>
          </a:xfrm>
          <a:prstGeom prst="rect">
            <a:avLst/>
          </a:prstGeom>
        </p:spPr>
      </p:pic>
      <p:pic>
        <p:nvPicPr>
          <p:cNvPr id="8" name="Picture 7" descr="A person with a needle on their buttocks&#10;&#10;Description automatically generated with medium confidence">
            <a:extLst>
              <a:ext uri="{FF2B5EF4-FFF2-40B4-BE49-F238E27FC236}">
                <a16:creationId xmlns:a16="http://schemas.microsoft.com/office/drawing/2014/main" id="{583B5D7C-763D-E42F-FB9A-089B654FA332}"/>
              </a:ext>
            </a:extLst>
          </p:cNvPr>
          <p:cNvPicPr>
            <a:picLocks noChangeAspect="1"/>
          </p:cNvPicPr>
          <p:nvPr/>
        </p:nvPicPr>
        <p:blipFill rotWithShape="1">
          <a:blip r:embed="rId4"/>
          <a:srcRect l="13025" r="8204" b="-3"/>
          <a:stretch/>
        </p:blipFill>
        <p:spPr>
          <a:xfrm>
            <a:off x="4184538" y="171716"/>
            <a:ext cx="3822924" cy="6514565"/>
          </a:xfrm>
          <a:prstGeom prst="rect">
            <a:avLst/>
          </a:prstGeom>
        </p:spPr>
      </p:pic>
      <p:pic>
        <p:nvPicPr>
          <p:cNvPr id="4" name="Picture 3" descr="A person with surgical equipment&#10;&#10;Description automatically generated with medium confidence">
            <a:extLst>
              <a:ext uri="{FF2B5EF4-FFF2-40B4-BE49-F238E27FC236}">
                <a16:creationId xmlns:a16="http://schemas.microsoft.com/office/drawing/2014/main" id="{422C22CC-2967-13E5-0632-4D4B45DF3A5D}"/>
              </a:ext>
            </a:extLst>
          </p:cNvPr>
          <p:cNvPicPr>
            <a:picLocks noChangeAspect="1"/>
          </p:cNvPicPr>
          <p:nvPr/>
        </p:nvPicPr>
        <p:blipFill rotWithShape="1">
          <a:blip r:embed="rId5"/>
          <a:srcRect l="4692" r="16234" b="-3"/>
          <a:stretch/>
        </p:blipFill>
        <p:spPr>
          <a:xfrm>
            <a:off x="8188032" y="171716"/>
            <a:ext cx="3799007" cy="6514565"/>
          </a:xfrm>
          <a:prstGeom prst="rect">
            <a:avLst/>
          </a:prstGeom>
        </p:spPr>
      </p:pic>
    </p:spTree>
    <p:extLst>
      <p:ext uri="{BB962C8B-B14F-4D97-AF65-F5344CB8AC3E}">
        <p14:creationId xmlns:p14="http://schemas.microsoft.com/office/powerpoint/2010/main" val="621264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4F7B9026-36AD-42E4-B172-8D68F3A33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2" name="Picture 41">
            <a:extLst>
              <a:ext uri="{FF2B5EF4-FFF2-40B4-BE49-F238E27FC236}">
                <a16:creationId xmlns:a16="http://schemas.microsoft.com/office/drawing/2014/main" id="{51DB29BC-1EB0-E156-5AE0-9EFD7499ADFD}"/>
              </a:ext>
            </a:extLst>
          </p:cNvPr>
          <p:cNvPicPr>
            <a:picLocks noChangeAspect="1"/>
          </p:cNvPicPr>
          <p:nvPr/>
        </p:nvPicPr>
        <p:blipFill rotWithShape="1">
          <a:blip r:embed="rId2"/>
          <a:srcRect b="3396"/>
          <a:stretch/>
        </p:blipFill>
        <p:spPr>
          <a:xfrm>
            <a:off x="8188032" y="171716"/>
            <a:ext cx="3793268" cy="6514565"/>
          </a:xfrm>
          <a:prstGeom prst="rect">
            <a:avLst/>
          </a:prstGeom>
        </p:spPr>
      </p:pic>
      <p:pic>
        <p:nvPicPr>
          <p:cNvPr id="9" name="Picture 8">
            <a:extLst>
              <a:ext uri="{FF2B5EF4-FFF2-40B4-BE49-F238E27FC236}">
                <a16:creationId xmlns:a16="http://schemas.microsoft.com/office/drawing/2014/main" id="{D3213F42-EDE4-DBD0-106F-DC02FEB10031}"/>
              </a:ext>
            </a:extLst>
          </p:cNvPr>
          <p:cNvPicPr>
            <a:picLocks noChangeAspect="1"/>
          </p:cNvPicPr>
          <p:nvPr/>
        </p:nvPicPr>
        <p:blipFill rotWithShape="1">
          <a:blip r:embed="rId3"/>
          <a:srcRect l="4716" r="16514" b="-3"/>
          <a:stretch/>
        </p:blipFill>
        <p:spPr>
          <a:xfrm>
            <a:off x="4184538" y="171716"/>
            <a:ext cx="3822924" cy="6514565"/>
          </a:xfrm>
          <a:prstGeom prst="rect">
            <a:avLst/>
          </a:prstGeom>
        </p:spPr>
      </p:pic>
      <p:pic>
        <p:nvPicPr>
          <p:cNvPr id="6" name="Picture 5">
            <a:extLst>
              <a:ext uri="{FF2B5EF4-FFF2-40B4-BE49-F238E27FC236}">
                <a16:creationId xmlns:a16="http://schemas.microsoft.com/office/drawing/2014/main" id="{D1593F01-4308-F97B-BEA3-D7C42E439C4F}"/>
              </a:ext>
            </a:extLst>
          </p:cNvPr>
          <p:cNvPicPr>
            <a:picLocks noChangeAspect="1"/>
          </p:cNvPicPr>
          <p:nvPr/>
        </p:nvPicPr>
        <p:blipFill rotWithShape="1">
          <a:blip r:embed="rId4"/>
          <a:srcRect l="4064" r="17129" b="-3"/>
          <a:stretch/>
        </p:blipFill>
        <p:spPr>
          <a:xfrm>
            <a:off x="210700" y="171715"/>
            <a:ext cx="3799007" cy="6514565"/>
          </a:xfrm>
          <a:prstGeom prst="rect">
            <a:avLst/>
          </a:prstGeom>
        </p:spPr>
      </p:pic>
    </p:spTree>
    <p:extLst>
      <p:ext uri="{BB962C8B-B14F-4D97-AF65-F5344CB8AC3E}">
        <p14:creationId xmlns:p14="http://schemas.microsoft.com/office/powerpoint/2010/main" val="2907926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F7B9026-36AD-42E4-B172-8D68F3A33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59A9FB11-D4A4-1985-B3F5-6A3CE69F3FC2}"/>
              </a:ext>
            </a:extLst>
          </p:cNvPr>
          <p:cNvPicPr>
            <a:picLocks noChangeAspect="1"/>
          </p:cNvPicPr>
          <p:nvPr/>
        </p:nvPicPr>
        <p:blipFill rotWithShape="1">
          <a:blip r:embed="rId2"/>
          <a:srcRect l="5157" r="16420" b="-3"/>
          <a:stretch/>
        </p:blipFill>
        <p:spPr>
          <a:xfrm>
            <a:off x="4184538" y="171716"/>
            <a:ext cx="3793268" cy="6514565"/>
          </a:xfrm>
          <a:prstGeom prst="rect">
            <a:avLst/>
          </a:prstGeom>
        </p:spPr>
      </p:pic>
      <p:pic>
        <p:nvPicPr>
          <p:cNvPr id="6" name="Picture 5">
            <a:extLst>
              <a:ext uri="{FF2B5EF4-FFF2-40B4-BE49-F238E27FC236}">
                <a16:creationId xmlns:a16="http://schemas.microsoft.com/office/drawing/2014/main" id="{2986EFFF-9472-931B-4CC6-9DA5D4B68854}"/>
              </a:ext>
            </a:extLst>
          </p:cNvPr>
          <p:cNvPicPr>
            <a:picLocks noChangeAspect="1"/>
          </p:cNvPicPr>
          <p:nvPr/>
        </p:nvPicPr>
        <p:blipFill rotWithShape="1">
          <a:blip r:embed="rId3"/>
          <a:srcRect l="15629" r="13879" b="-3"/>
          <a:stretch/>
        </p:blipFill>
        <p:spPr>
          <a:xfrm>
            <a:off x="8172679" y="171714"/>
            <a:ext cx="3822924" cy="6514565"/>
          </a:xfrm>
          <a:prstGeom prst="rect">
            <a:avLst/>
          </a:prstGeom>
        </p:spPr>
      </p:pic>
      <p:pic>
        <p:nvPicPr>
          <p:cNvPr id="8" name="Picture 7">
            <a:extLst>
              <a:ext uri="{FF2B5EF4-FFF2-40B4-BE49-F238E27FC236}">
                <a16:creationId xmlns:a16="http://schemas.microsoft.com/office/drawing/2014/main" id="{49E3C77F-469E-FB8A-9C06-59E99BA841D8}"/>
              </a:ext>
            </a:extLst>
          </p:cNvPr>
          <p:cNvPicPr>
            <a:picLocks noChangeAspect="1"/>
          </p:cNvPicPr>
          <p:nvPr/>
        </p:nvPicPr>
        <p:blipFill rotWithShape="1">
          <a:blip r:embed="rId4"/>
          <a:srcRect l="10957" r="10765" b="-3"/>
          <a:stretch/>
        </p:blipFill>
        <p:spPr>
          <a:xfrm>
            <a:off x="133361" y="171715"/>
            <a:ext cx="3799007" cy="6514565"/>
          </a:xfrm>
          <a:prstGeom prst="rect">
            <a:avLst/>
          </a:prstGeom>
        </p:spPr>
      </p:pic>
    </p:spTree>
    <p:extLst>
      <p:ext uri="{BB962C8B-B14F-4D97-AF65-F5344CB8AC3E}">
        <p14:creationId xmlns:p14="http://schemas.microsoft.com/office/powerpoint/2010/main" val="2976280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9" name="Rectangle 148">
            <a:extLst>
              <a:ext uri="{FF2B5EF4-FFF2-40B4-BE49-F238E27FC236}">
                <a16:creationId xmlns:a16="http://schemas.microsoft.com/office/drawing/2014/main" id="{4F7B9026-36AD-42E4-B172-8D68F3A33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Picture 8">
            <a:extLst>
              <a:ext uri="{FF2B5EF4-FFF2-40B4-BE49-F238E27FC236}">
                <a16:creationId xmlns:a16="http://schemas.microsoft.com/office/drawing/2014/main" id="{68B32544-ECED-5D39-02E5-739EC1BEA0F9}"/>
              </a:ext>
            </a:extLst>
          </p:cNvPr>
          <p:cNvPicPr>
            <a:picLocks noChangeAspect="1"/>
          </p:cNvPicPr>
          <p:nvPr/>
        </p:nvPicPr>
        <p:blipFill rotWithShape="1">
          <a:blip r:embed="rId2"/>
          <a:srcRect l="9190" r="12123" b="-3"/>
          <a:stretch/>
        </p:blipFill>
        <p:spPr>
          <a:xfrm>
            <a:off x="8202335" y="171715"/>
            <a:ext cx="3793268" cy="6514565"/>
          </a:xfrm>
          <a:prstGeom prst="rect">
            <a:avLst/>
          </a:prstGeom>
        </p:spPr>
      </p:pic>
      <p:pic>
        <p:nvPicPr>
          <p:cNvPr id="6" name="Picture 5">
            <a:extLst>
              <a:ext uri="{FF2B5EF4-FFF2-40B4-BE49-F238E27FC236}">
                <a16:creationId xmlns:a16="http://schemas.microsoft.com/office/drawing/2014/main" id="{7F4A1A3A-166E-5AEF-FD00-75A3ACF895F2}"/>
              </a:ext>
            </a:extLst>
          </p:cNvPr>
          <p:cNvPicPr>
            <a:picLocks noChangeAspect="1"/>
          </p:cNvPicPr>
          <p:nvPr/>
        </p:nvPicPr>
        <p:blipFill rotWithShape="1">
          <a:blip r:embed="rId3"/>
          <a:srcRect l="7656" r="14098" b="-3"/>
          <a:stretch/>
        </p:blipFill>
        <p:spPr>
          <a:xfrm>
            <a:off x="4184538" y="171716"/>
            <a:ext cx="3822924" cy="6514565"/>
          </a:xfrm>
          <a:prstGeom prst="rect">
            <a:avLst/>
          </a:prstGeom>
        </p:spPr>
      </p:pic>
      <p:pic>
        <p:nvPicPr>
          <p:cNvPr id="4" name="Picture 3">
            <a:extLst>
              <a:ext uri="{FF2B5EF4-FFF2-40B4-BE49-F238E27FC236}">
                <a16:creationId xmlns:a16="http://schemas.microsoft.com/office/drawing/2014/main" id="{36520243-DA92-274A-9C04-65D6D17BE05B}"/>
              </a:ext>
            </a:extLst>
          </p:cNvPr>
          <p:cNvPicPr>
            <a:picLocks noChangeAspect="1"/>
          </p:cNvPicPr>
          <p:nvPr/>
        </p:nvPicPr>
        <p:blipFill rotWithShape="1">
          <a:blip r:embed="rId4"/>
          <a:srcRect l="21986" r="-3" b="-3"/>
          <a:stretch/>
        </p:blipFill>
        <p:spPr>
          <a:xfrm>
            <a:off x="123351" y="171714"/>
            <a:ext cx="3799007" cy="6514565"/>
          </a:xfrm>
          <a:prstGeom prst="rect">
            <a:avLst/>
          </a:prstGeom>
        </p:spPr>
      </p:pic>
    </p:spTree>
    <p:extLst>
      <p:ext uri="{BB962C8B-B14F-4D97-AF65-F5344CB8AC3E}">
        <p14:creationId xmlns:p14="http://schemas.microsoft.com/office/powerpoint/2010/main" val="3817365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2" name="Rectangle 291">
            <a:extLst>
              <a:ext uri="{FF2B5EF4-FFF2-40B4-BE49-F238E27FC236}">
                <a16:creationId xmlns:a16="http://schemas.microsoft.com/office/drawing/2014/main" id="{4F7B9026-36AD-42E4-B172-8D68F3A33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Picture 7">
            <a:extLst>
              <a:ext uri="{FF2B5EF4-FFF2-40B4-BE49-F238E27FC236}">
                <a16:creationId xmlns:a16="http://schemas.microsoft.com/office/drawing/2014/main" id="{AF8E78B8-AEA0-A0C8-C36A-9C84D518C591}"/>
              </a:ext>
            </a:extLst>
          </p:cNvPr>
          <p:cNvPicPr>
            <a:picLocks noChangeAspect="1"/>
          </p:cNvPicPr>
          <p:nvPr/>
        </p:nvPicPr>
        <p:blipFill rotWithShape="1">
          <a:blip r:embed="rId3"/>
          <a:srcRect l="1892" r="19948" b="-3"/>
          <a:stretch/>
        </p:blipFill>
        <p:spPr>
          <a:xfrm>
            <a:off x="192528" y="171716"/>
            <a:ext cx="3793268" cy="6514565"/>
          </a:xfrm>
          <a:prstGeom prst="rect">
            <a:avLst/>
          </a:prstGeom>
        </p:spPr>
      </p:pic>
      <p:pic>
        <p:nvPicPr>
          <p:cNvPr id="6" name="Picture 5">
            <a:extLst>
              <a:ext uri="{FF2B5EF4-FFF2-40B4-BE49-F238E27FC236}">
                <a16:creationId xmlns:a16="http://schemas.microsoft.com/office/drawing/2014/main" id="{3C143976-DD3B-8EC6-9396-EC2DD348EB4A}"/>
              </a:ext>
            </a:extLst>
          </p:cNvPr>
          <p:cNvPicPr>
            <a:picLocks noChangeAspect="1"/>
          </p:cNvPicPr>
          <p:nvPr/>
        </p:nvPicPr>
        <p:blipFill rotWithShape="1">
          <a:blip r:embed="rId4"/>
          <a:srcRect r="21754" b="-3"/>
          <a:stretch/>
        </p:blipFill>
        <p:spPr>
          <a:xfrm>
            <a:off x="4184538" y="171716"/>
            <a:ext cx="3822924" cy="6514565"/>
          </a:xfrm>
          <a:prstGeom prst="rect">
            <a:avLst/>
          </a:prstGeom>
        </p:spPr>
      </p:pic>
      <p:pic>
        <p:nvPicPr>
          <p:cNvPr id="4" name="Picture 3">
            <a:extLst>
              <a:ext uri="{FF2B5EF4-FFF2-40B4-BE49-F238E27FC236}">
                <a16:creationId xmlns:a16="http://schemas.microsoft.com/office/drawing/2014/main" id="{A5AEDD13-451F-D320-9488-A048287E29AD}"/>
              </a:ext>
            </a:extLst>
          </p:cNvPr>
          <p:cNvPicPr>
            <a:picLocks noChangeAspect="1"/>
          </p:cNvPicPr>
          <p:nvPr/>
        </p:nvPicPr>
        <p:blipFill rotWithShape="1">
          <a:blip r:embed="rId5"/>
          <a:srcRect l="18054" r="3404" b="-3"/>
          <a:stretch/>
        </p:blipFill>
        <p:spPr>
          <a:xfrm>
            <a:off x="8188032" y="171716"/>
            <a:ext cx="3799007" cy="6514565"/>
          </a:xfrm>
          <a:prstGeom prst="rect">
            <a:avLst/>
          </a:prstGeom>
        </p:spPr>
      </p:pic>
    </p:spTree>
    <p:extLst>
      <p:ext uri="{BB962C8B-B14F-4D97-AF65-F5344CB8AC3E}">
        <p14:creationId xmlns:p14="http://schemas.microsoft.com/office/powerpoint/2010/main" val="2399588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F7B9026-36AD-42E4-B172-8D68F3A33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E60D452A-EE72-997F-B937-B26CDEA8B3F9}"/>
              </a:ext>
            </a:extLst>
          </p:cNvPr>
          <p:cNvPicPr>
            <a:picLocks noChangeAspect="1"/>
          </p:cNvPicPr>
          <p:nvPr/>
        </p:nvPicPr>
        <p:blipFill rotWithShape="1">
          <a:blip r:embed="rId2"/>
          <a:srcRect r="21577" b="-3"/>
          <a:stretch/>
        </p:blipFill>
        <p:spPr>
          <a:xfrm>
            <a:off x="192528" y="171716"/>
            <a:ext cx="3793268" cy="6514565"/>
          </a:xfrm>
          <a:prstGeom prst="rect">
            <a:avLst/>
          </a:prstGeom>
        </p:spPr>
      </p:pic>
      <p:pic>
        <p:nvPicPr>
          <p:cNvPr id="5" name="Picture 4">
            <a:extLst>
              <a:ext uri="{FF2B5EF4-FFF2-40B4-BE49-F238E27FC236}">
                <a16:creationId xmlns:a16="http://schemas.microsoft.com/office/drawing/2014/main" id="{4757393E-071D-BAB9-5C79-CA22CAFBBCB7}"/>
              </a:ext>
            </a:extLst>
          </p:cNvPr>
          <p:cNvPicPr>
            <a:picLocks noChangeAspect="1"/>
          </p:cNvPicPr>
          <p:nvPr/>
        </p:nvPicPr>
        <p:blipFill rotWithShape="1">
          <a:blip r:embed="rId3"/>
          <a:srcRect l="18066" r="3949" b="-3"/>
          <a:stretch/>
        </p:blipFill>
        <p:spPr>
          <a:xfrm>
            <a:off x="4184538" y="171716"/>
            <a:ext cx="3822924" cy="6514565"/>
          </a:xfrm>
          <a:prstGeom prst="rect">
            <a:avLst/>
          </a:prstGeom>
        </p:spPr>
      </p:pic>
      <p:pic>
        <p:nvPicPr>
          <p:cNvPr id="9" name="Picture 8">
            <a:extLst>
              <a:ext uri="{FF2B5EF4-FFF2-40B4-BE49-F238E27FC236}">
                <a16:creationId xmlns:a16="http://schemas.microsoft.com/office/drawing/2014/main" id="{18913EFB-B887-9BF6-EB7D-0A70A5EA8BA6}"/>
              </a:ext>
            </a:extLst>
          </p:cNvPr>
          <p:cNvPicPr>
            <a:picLocks noChangeAspect="1"/>
          </p:cNvPicPr>
          <p:nvPr/>
        </p:nvPicPr>
        <p:blipFill rotWithShape="1">
          <a:blip r:embed="rId4"/>
          <a:srcRect l="3130" r="18329" b="-3"/>
          <a:stretch/>
        </p:blipFill>
        <p:spPr>
          <a:xfrm>
            <a:off x="8188032" y="171716"/>
            <a:ext cx="3799007" cy="6514565"/>
          </a:xfrm>
          <a:prstGeom prst="rect">
            <a:avLst/>
          </a:prstGeom>
        </p:spPr>
      </p:pic>
    </p:spTree>
    <p:extLst>
      <p:ext uri="{BB962C8B-B14F-4D97-AF65-F5344CB8AC3E}">
        <p14:creationId xmlns:p14="http://schemas.microsoft.com/office/powerpoint/2010/main" val="30992373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CB5739-90A1-E93A-817B-89AD1F494E5B}"/>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68C2553-21FC-7DFD-E73B-6007834C6E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66B02C32-E824-4A53-D73D-F88B80C24C8E}"/>
              </a:ext>
            </a:extLst>
          </p:cNvPr>
          <p:cNvPicPr>
            <a:picLocks noChangeAspect="1"/>
          </p:cNvPicPr>
          <p:nvPr/>
        </p:nvPicPr>
        <p:blipFill>
          <a:blip r:embed="rId2">
            <a:extLst>
              <a:ext uri="{28A0092B-C50C-407E-A947-70E740481C1C}">
                <a14:useLocalDpi xmlns:a14="http://schemas.microsoft.com/office/drawing/2010/main" val="0"/>
              </a:ext>
            </a:extLst>
          </a:blip>
          <a:srcRect l="11156" r="11156"/>
          <a:stretch/>
        </p:blipFill>
        <p:spPr>
          <a:xfrm>
            <a:off x="204961" y="171715"/>
            <a:ext cx="3793268" cy="6514565"/>
          </a:xfrm>
          <a:prstGeom prst="rect">
            <a:avLst/>
          </a:prstGeom>
        </p:spPr>
      </p:pic>
      <p:pic>
        <p:nvPicPr>
          <p:cNvPr id="4" name="Picture 3">
            <a:extLst>
              <a:ext uri="{FF2B5EF4-FFF2-40B4-BE49-F238E27FC236}">
                <a16:creationId xmlns:a16="http://schemas.microsoft.com/office/drawing/2014/main" id="{AC13F312-6F42-9ECC-1717-FC6509DF0E22}"/>
              </a:ext>
            </a:extLst>
          </p:cNvPr>
          <p:cNvPicPr>
            <a:picLocks noChangeAspect="1"/>
          </p:cNvPicPr>
          <p:nvPr/>
        </p:nvPicPr>
        <p:blipFill>
          <a:blip r:embed="rId3">
            <a:extLst>
              <a:ext uri="{28A0092B-C50C-407E-A947-70E740481C1C}">
                <a14:useLocalDpi xmlns:a14="http://schemas.microsoft.com/office/drawing/2010/main" val="0"/>
              </a:ext>
            </a:extLst>
          </a:blip>
          <a:srcRect l="10873" r="10873"/>
          <a:stretch/>
        </p:blipFill>
        <p:spPr>
          <a:xfrm>
            <a:off x="4181668" y="171714"/>
            <a:ext cx="3822924" cy="6514565"/>
          </a:xfrm>
          <a:prstGeom prst="rect">
            <a:avLst/>
          </a:prstGeom>
        </p:spPr>
      </p:pic>
      <p:pic>
        <p:nvPicPr>
          <p:cNvPr id="6" name="Picture 5">
            <a:extLst>
              <a:ext uri="{FF2B5EF4-FFF2-40B4-BE49-F238E27FC236}">
                <a16:creationId xmlns:a16="http://schemas.microsoft.com/office/drawing/2014/main" id="{33202C9C-8343-B618-0F64-106F43712F24}"/>
              </a:ext>
            </a:extLst>
          </p:cNvPr>
          <p:cNvPicPr>
            <a:picLocks noChangeAspect="1"/>
          </p:cNvPicPr>
          <p:nvPr/>
        </p:nvPicPr>
        <p:blipFill>
          <a:blip r:embed="rId3">
            <a:extLst>
              <a:ext uri="{28A0092B-C50C-407E-A947-70E740481C1C}">
                <a14:useLocalDpi xmlns:a14="http://schemas.microsoft.com/office/drawing/2010/main" val="0"/>
              </a:ext>
            </a:extLst>
          </a:blip>
          <a:srcRect l="10873" r="10873"/>
          <a:stretch/>
        </p:blipFill>
        <p:spPr>
          <a:xfrm>
            <a:off x="4184538" y="171716"/>
            <a:ext cx="3822924" cy="6514565"/>
          </a:xfrm>
          <a:prstGeom prst="rect">
            <a:avLst/>
          </a:prstGeom>
        </p:spPr>
      </p:pic>
      <p:pic>
        <p:nvPicPr>
          <p:cNvPr id="7" name="Picture 6">
            <a:extLst>
              <a:ext uri="{FF2B5EF4-FFF2-40B4-BE49-F238E27FC236}">
                <a16:creationId xmlns:a16="http://schemas.microsoft.com/office/drawing/2014/main" id="{406DD2A6-00C6-339C-4516-AC5B05217E09}"/>
              </a:ext>
            </a:extLst>
          </p:cNvPr>
          <p:cNvPicPr>
            <a:picLocks noChangeAspect="1"/>
          </p:cNvPicPr>
          <p:nvPr/>
        </p:nvPicPr>
        <p:blipFill>
          <a:blip r:embed="rId4">
            <a:extLst>
              <a:ext uri="{28A0092B-C50C-407E-A947-70E740481C1C}">
                <a14:useLocalDpi xmlns:a14="http://schemas.microsoft.com/office/drawing/2010/main" val="0"/>
              </a:ext>
            </a:extLst>
          </a:blip>
          <a:srcRect l="11076" r="11076"/>
          <a:stretch/>
        </p:blipFill>
        <p:spPr>
          <a:xfrm>
            <a:off x="8188032" y="171716"/>
            <a:ext cx="3799007" cy="6514565"/>
          </a:xfrm>
          <a:prstGeom prst="rect">
            <a:avLst/>
          </a:prstGeom>
        </p:spPr>
      </p:pic>
    </p:spTree>
    <p:extLst>
      <p:ext uri="{BB962C8B-B14F-4D97-AF65-F5344CB8AC3E}">
        <p14:creationId xmlns:p14="http://schemas.microsoft.com/office/powerpoint/2010/main" val="10561195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112">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5" name="Rectangle 114">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7" name="Right Triangle 116">
            <a:extLst>
              <a:ext uri="{FF2B5EF4-FFF2-40B4-BE49-F238E27FC236}">
                <a16:creationId xmlns:a16="http://schemas.microsoft.com/office/drawing/2014/main" id="{94D786EB-944C-47D5-B631-899F4029B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Flowchart: Document 118">
            <a:extLst>
              <a:ext uri="{FF2B5EF4-FFF2-40B4-BE49-F238E27FC236}">
                <a16:creationId xmlns:a16="http://schemas.microsoft.com/office/drawing/2014/main" id="{41FB6F01-9581-4ED4-833E-048E9F3C8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96105" y="1562107"/>
            <a:ext cx="6858000" cy="3733791"/>
          </a:xfrm>
          <a:prstGeom prst="flowChartDocument">
            <a:avLst/>
          </a:prstGeom>
          <a:solidFill>
            <a:schemeClr val="accent5">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grpSp>
        <p:nvGrpSpPr>
          <p:cNvPr id="121" name="Group 120">
            <a:extLst>
              <a:ext uri="{FF2B5EF4-FFF2-40B4-BE49-F238E27FC236}">
                <a16:creationId xmlns:a16="http://schemas.microsoft.com/office/drawing/2014/main" id="{91108A0F-8C78-4294-B028-9F09581FC0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2" name="Straight Connector 121">
              <a:extLst>
                <a:ext uri="{FF2B5EF4-FFF2-40B4-BE49-F238E27FC236}">
                  <a16:creationId xmlns:a16="http://schemas.microsoft.com/office/drawing/2014/main" id="{313489AA-CF3C-45B5-9A6B-D686CDD1DD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7ABF1CE3-37BC-462F-BC4B-5EF9C8287D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121847A4-7B07-4976-81EF-E68ABFC4FB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9F3EBBA6-8771-481B-BACA-142F0C8053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DF58D94E-BB4B-436D-8172-0F5737BEEA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4F75AA9A-4678-41CB-AEFA-13C324B847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6C95E447-C172-476B-98BE-453E4049FB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1F3BD247-696E-47F7-964F-89A5823D11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5E31E4B8-694B-447A-AA13-36B0A4EEC9F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88321B73-1AE7-4FA0-90EB-4E969A095D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E15F8082-1C6D-496D-937D-964948B109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1B84AF1D-3604-4213-B891-4880C86F6E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C3631262-5E4E-4A33-9D72-17996A538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9A4C49C9-CD9F-417C-A832-DD9D6F9C4B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9A3BBBFA-B462-4340-82C8-3EE5CCFB10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4A7D3C2E-F100-49BC-9F4E-DFB50B2F9F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E46D4A85-2FF9-491B-BBF7-4D83EB8881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B8F6747A-BC05-4E83-8FE8-976BBCE305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4C1FEEA0-B31C-4DD8-9CC4-DAE0655780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BA783C12-3D0A-495D-B461-9D1FCC415A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9AD7D205-DA43-40B9-82B4-D570FB270F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FDD4F5FF-D993-454E-AB84-8634B9E53F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EF64AEBB-D378-4CCE-9266-B45FC822EB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22217ABD-7AF1-44DF-9243-75E5C9792A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0D885E59-AA75-4026-972E-4DEE1AB599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6AB41BAB-F8B8-402D-BC3D-82F73208A3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F67CC234-9EF0-4613-9013-F7F9AEC49E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032D8DE3-B3FD-47EC-B6D3-90CE4F037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A4218772-C699-478C-9D44-9459ABA4CA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79419B10-DCC7-AD8D-7B84-F93003E52A56}"/>
              </a:ext>
            </a:extLst>
          </p:cNvPr>
          <p:cNvSpPr>
            <a:spLocks noGrp="1"/>
          </p:cNvSpPr>
          <p:nvPr>
            <p:ph type="ctrTitle"/>
          </p:nvPr>
        </p:nvSpPr>
        <p:spPr>
          <a:xfrm>
            <a:off x="519429" y="505924"/>
            <a:ext cx="6265709" cy="6215447"/>
          </a:xfrm>
        </p:spPr>
        <p:txBody>
          <a:bodyPr anchor="t">
            <a:normAutofit/>
          </a:bodyPr>
          <a:lstStyle/>
          <a:p>
            <a:r>
              <a:rPr lang="en-US" sz="6000" dirty="0">
                <a:solidFill>
                  <a:schemeClr val="tx2"/>
                </a:solidFill>
                <a:latin typeface="Broadway" panose="04040905080B02020502" pitchFamily="82" charset="0"/>
                <a:cs typeface="BrowalliaUPC" panose="020B0502040204020203" pitchFamily="34" charset="-34"/>
              </a:rPr>
              <a:t>COSt</a:t>
            </a:r>
            <a:br>
              <a:rPr lang="en-US" sz="6000" dirty="0">
                <a:solidFill>
                  <a:schemeClr val="tx2"/>
                </a:solidFill>
                <a:latin typeface="Broadway" panose="04040905080B02020502" pitchFamily="82" charset="0"/>
                <a:cs typeface="BrowalliaUPC" panose="020B0502040204020203" pitchFamily="34" charset="-34"/>
              </a:rPr>
            </a:br>
            <a:r>
              <a:rPr lang="en-US" sz="6000" dirty="0">
                <a:solidFill>
                  <a:schemeClr val="tx2"/>
                </a:solidFill>
                <a:latin typeface="Broadway" panose="04040905080B02020502" pitchFamily="82" charset="0"/>
                <a:cs typeface="BrowalliaUPC" panose="020B0502040204020203" pitchFamily="34" charset="-34"/>
              </a:rPr>
              <a:t>$485,359.00</a:t>
            </a:r>
            <a:br>
              <a:rPr lang="en-US" sz="6000" dirty="0">
                <a:solidFill>
                  <a:schemeClr val="tx2"/>
                </a:solidFill>
                <a:latin typeface="Broadway" panose="04040905080B02020502" pitchFamily="82" charset="0"/>
                <a:cs typeface="BrowalliaUPC" panose="020B0502040204020203" pitchFamily="34" charset="-34"/>
              </a:rPr>
            </a:br>
            <a:br>
              <a:rPr lang="en-US" sz="6000" dirty="0">
                <a:solidFill>
                  <a:schemeClr val="tx2"/>
                </a:solidFill>
                <a:latin typeface="Broadway" panose="04040905080B02020502" pitchFamily="82" charset="0"/>
                <a:cs typeface="BrowalliaUPC" panose="020B0502040204020203" pitchFamily="34" charset="-34"/>
              </a:rPr>
            </a:br>
            <a:r>
              <a:rPr lang="en-US" sz="6000" dirty="0">
                <a:solidFill>
                  <a:schemeClr val="tx2"/>
                </a:solidFill>
                <a:latin typeface="Broadway" panose="04040905080B02020502" pitchFamily="82" charset="0"/>
                <a:cs typeface="BrowalliaUPC" panose="020B0502040204020203" pitchFamily="34" charset="-34"/>
              </a:rPr>
              <a:t>vs</a:t>
            </a:r>
            <a:br>
              <a:rPr lang="en-US" sz="6000" dirty="0">
                <a:solidFill>
                  <a:schemeClr val="tx2"/>
                </a:solidFill>
                <a:latin typeface="Broadway" panose="04040905080B02020502" pitchFamily="82" charset="0"/>
                <a:cs typeface="BrowalliaUPC" panose="020B0502040204020203" pitchFamily="34" charset="-34"/>
              </a:rPr>
            </a:br>
            <a:br>
              <a:rPr lang="en-US" sz="6000" dirty="0">
                <a:solidFill>
                  <a:schemeClr val="tx2"/>
                </a:solidFill>
                <a:latin typeface="Broadway" panose="04040905080B02020502" pitchFamily="82" charset="0"/>
                <a:cs typeface="BrowalliaUPC" panose="020B0502040204020203" pitchFamily="34" charset="-34"/>
              </a:rPr>
            </a:br>
            <a:r>
              <a:rPr lang="en-US" sz="6000" dirty="0">
                <a:solidFill>
                  <a:schemeClr val="tx2"/>
                </a:solidFill>
                <a:latin typeface="Broadway" panose="04040905080B02020502" pitchFamily="82" charset="0"/>
                <a:cs typeface="BrowalliaUPC" panose="020B0502040204020203" pitchFamily="34" charset="-34"/>
              </a:rPr>
              <a:t>$5,800.00</a:t>
            </a:r>
            <a:br>
              <a:rPr lang="en-US" sz="6000" dirty="0">
                <a:solidFill>
                  <a:schemeClr val="tx2"/>
                </a:solidFill>
                <a:latin typeface="Broadway" panose="04040905080B02020502" pitchFamily="82" charset="0"/>
                <a:cs typeface="BrowalliaUPC" panose="020B0502040204020203" pitchFamily="34" charset="-34"/>
              </a:rPr>
            </a:br>
            <a:r>
              <a:rPr lang="en-US" sz="6000" dirty="0">
                <a:solidFill>
                  <a:schemeClr val="tx2"/>
                </a:solidFill>
                <a:latin typeface="Broadway" panose="04040905080B02020502" pitchFamily="82" charset="0"/>
                <a:cs typeface="BrowalliaUPC" panose="020B0502040204020203" pitchFamily="34" charset="-34"/>
              </a:rPr>
              <a:t>PAID</a:t>
            </a:r>
          </a:p>
        </p:txBody>
      </p:sp>
      <p:pic>
        <p:nvPicPr>
          <p:cNvPr id="9" name="Graphic 8" descr="Eggplant outline">
            <a:extLst>
              <a:ext uri="{FF2B5EF4-FFF2-40B4-BE49-F238E27FC236}">
                <a16:creationId xmlns:a16="http://schemas.microsoft.com/office/drawing/2014/main" id="{E28483A8-6F19-1D5D-6DC3-97F4982D66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89157" y="301459"/>
            <a:ext cx="5810316" cy="5810316"/>
          </a:xfrm>
          <a:prstGeom prst="rect">
            <a:avLst/>
          </a:prstGeom>
        </p:spPr>
      </p:pic>
    </p:spTree>
    <p:extLst>
      <p:ext uri="{BB962C8B-B14F-4D97-AF65-F5344CB8AC3E}">
        <p14:creationId xmlns:p14="http://schemas.microsoft.com/office/powerpoint/2010/main" val="42007498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3" name="Rectangle 72">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5" name="Flowchart: Document 74">
            <a:extLst>
              <a:ext uri="{FF2B5EF4-FFF2-40B4-BE49-F238E27FC236}">
                <a16:creationId xmlns:a16="http://schemas.microsoft.com/office/drawing/2014/main" id="{41FB6F01-9581-4ED4-833E-048E9F3C8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562104" y="1562107"/>
            <a:ext cx="6858000" cy="3733791"/>
          </a:xfrm>
          <a:prstGeom prst="flowChartDocument">
            <a:avLst/>
          </a:prstGeom>
          <a:solidFill>
            <a:schemeClr val="accent5">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77" name="Right Triangle 76">
            <a:extLst>
              <a:ext uri="{FF2B5EF4-FFF2-40B4-BE49-F238E27FC236}">
                <a16:creationId xmlns:a16="http://schemas.microsoft.com/office/drawing/2014/main" id="{94D786EB-944C-47D5-B631-899F4029B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7391214" y="-284145"/>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 name="Group 78">
            <a:extLst>
              <a:ext uri="{FF2B5EF4-FFF2-40B4-BE49-F238E27FC236}">
                <a16:creationId xmlns:a16="http://schemas.microsoft.com/office/drawing/2014/main" id="{91108A0F-8C78-4294-B028-9F09581FC0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80" name="Straight Connector 79">
              <a:extLst>
                <a:ext uri="{FF2B5EF4-FFF2-40B4-BE49-F238E27FC236}">
                  <a16:creationId xmlns:a16="http://schemas.microsoft.com/office/drawing/2014/main" id="{313489AA-CF3C-45B5-9A6B-D686CDD1DD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7ABF1CE3-37BC-462F-BC4B-5EF9C8287D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121847A4-7B07-4976-81EF-E68ABFC4FB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9F3EBBA6-8771-481B-BACA-142F0C8053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DF58D94E-BB4B-436D-8172-0F5737BEEA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4F75AA9A-4678-41CB-AEFA-13C324B847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6C95E447-C172-476B-98BE-453E4049FB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1F3BD247-696E-47F7-964F-89A5823D11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5E31E4B8-694B-447A-AA13-36B0A4EEC9F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88321B73-1AE7-4FA0-90EB-4E969A095D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E15F8082-1C6D-496D-937D-964948B109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1B84AF1D-3604-4213-B891-4880C86F6E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C3631262-5E4E-4A33-9D72-17996A538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9A4C49C9-CD9F-417C-A832-DD9D6F9C4B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9A3BBBFA-B462-4340-82C8-3EE5CCFB10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4A7D3C2E-F100-49BC-9F4E-DFB50B2F9F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E46D4A85-2FF9-491B-BBF7-4D83EB8881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8F6747A-BC05-4E83-8FE8-976BBCE305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4C1FEEA0-B31C-4DD8-9CC4-DAE0655780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BA783C12-3D0A-495D-B461-9D1FCC415A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9AD7D205-DA43-40B9-82B4-D570FB270F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FDD4F5FF-D993-454E-AB84-8634B9E53F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EF64AEBB-D378-4CCE-9266-B45FC822EB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22217ABD-7AF1-44DF-9243-75E5C9792A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D885E59-AA75-4026-972E-4DEE1AB599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6AB41BAB-F8B8-402D-BC3D-82F73208A3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F67CC234-9EF0-4613-9013-F7F9AEC49E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032D8DE3-B3FD-47EC-B6D3-90CE4F037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A4218772-C699-478C-9D44-9459ABA4CA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79419B10-DCC7-AD8D-7B84-F93003E52A56}"/>
              </a:ext>
            </a:extLst>
          </p:cNvPr>
          <p:cNvSpPr>
            <a:spLocks noGrp="1"/>
          </p:cNvSpPr>
          <p:nvPr>
            <p:ph type="ctrTitle"/>
          </p:nvPr>
        </p:nvSpPr>
        <p:spPr>
          <a:xfrm>
            <a:off x="6174301" y="609599"/>
            <a:ext cx="5657768" cy="5955160"/>
          </a:xfrm>
        </p:spPr>
        <p:txBody>
          <a:bodyPr anchor="t">
            <a:noAutofit/>
          </a:bodyPr>
          <a:lstStyle/>
          <a:p>
            <a:pPr algn="l"/>
            <a:r>
              <a:rPr lang="en-US" sz="2800" dirty="0">
                <a:solidFill>
                  <a:schemeClr val="tx1"/>
                </a:solidFill>
                <a:latin typeface="Broadway" panose="04040905080B02020502" pitchFamily="82" charset="0"/>
                <a:cs typeface="BrowalliaUPC" panose="020B0502040204020203" pitchFamily="34" charset="-34"/>
              </a:rPr>
              <a:t>RFF Phalloplasty</a:t>
            </a:r>
            <a:br>
              <a:rPr lang="en-US" sz="2800" dirty="0">
                <a:solidFill>
                  <a:schemeClr val="tx1"/>
                </a:solidFill>
                <a:latin typeface="Broadway" panose="04040905080B02020502" pitchFamily="82" charset="0"/>
                <a:cs typeface="BrowalliaUPC" panose="020B0502040204020203" pitchFamily="34" charset="-34"/>
              </a:rPr>
            </a:br>
            <a:r>
              <a:rPr lang="en-US" sz="2800" dirty="0">
                <a:solidFill>
                  <a:schemeClr val="tx1"/>
                </a:solidFill>
                <a:latin typeface="Broadway" panose="04040905080B02020502" pitchFamily="82" charset="0"/>
                <a:cs typeface="BrowalliaUPC" panose="020B0502040204020203" pitchFamily="34" charset="-34"/>
              </a:rPr>
              <a:t>by Dr. Ashley Deleon</a:t>
            </a:r>
            <a:br>
              <a:rPr lang="en-US" sz="2800" dirty="0">
                <a:solidFill>
                  <a:schemeClr val="tx1"/>
                </a:solidFill>
                <a:latin typeface="Broadway" panose="04040905080B02020502" pitchFamily="82" charset="0"/>
                <a:cs typeface="BrowalliaUPC" panose="020B0502040204020203" pitchFamily="34" charset="-34"/>
              </a:rPr>
            </a:br>
            <a:r>
              <a:rPr lang="en-US" sz="2800" dirty="0">
                <a:solidFill>
                  <a:schemeClr val="tx1"/>
                </a:solidFill>
                <a:latin typeface="Broadway" panose="04040905080B02020502" pitchFamily="82" charset="0"/>
                <a:cs typeface="BrowalliaUPC" panose="020B0502040204020203" pitchFamily="34" charset="-34"/>
              </a:rPr>
              <a:t>at the Crane Center </a:t>
            </a:r>
            <a:br>
              <a:rPr lang="en-US" sz="2800" dirty="0">
                <a:solidFill>
                  <a:schemeClr val="tx1"/>
                </a:solidFill>
                <a:latin typeface="Broadway" panose="04040905080B02020502" pitchFamily="82" charset="0"/>
                <a:cs typeface="BrowalliaUPC" panose="020B0502040204020203" pitchFamily="34" charset="-34"/>
              </a:rPr>
            </a:br>
            <a:r>
              <a:rPr lang="en-US" sz="2800" dirty="0">
                <a:solidFill>
                  <a:schemeClr val="tx1"/>
                </a:solidFill>
                <a:latin typeface="Broadway" panose="04040905080B02020502" pitchFamily="82" charset="0"/>
                <a:cs typeface="BrowalliaUPC" panose="020B0502040204020203" pitchFamily="34" charset="-34"/>
              </a:rPr>
              <a:t>in Austin, TX</a:t>
            </a:r>
            <a:br>
              <a:rPr lang="en-US" sz="2800" dirty="0">
                <a:solidFill>
                  <a:schemeClr val="tx1"/>
                </a:solidFill>
                <a:latin typeface="Broadway" panose="04040905080B02020502" pitchFamily="82" charset="0"/>
                <a:cs typeface="BrowalliaUPC" panose="020B0502040204020203" pitchFamily="34" charset="-34"/>
              </a:rPr>
            </a:br>
            <a:br>
              <a:rPr lang="en-US" sz="2800" dirty="0">
                <a:solidFill>
                  <a:schemeClr val="tx1"/>
                </a:solidFill>
                <a:latin typeface="Broadway" panose="04040905080B02020502" pitchFamily="82" charset="0"/>
                <a:cs typeface="BrowalliaUPC" panose="020B0502040204020203" pitchFamily="34" charset="-34"/>
              </a:rPr>
            </a:br>
            <a:r>
              <a:rPr lang="en-US" sz="2400" dirty="0">
                <a:solidFill>
                  <a:schemeClr val="tx1"/>
                </a:solidFill>
                <a:latin typeface="Broadway" panose="04040905080B02020502" pitchFamily="82" charset="0"/>
                <a:cs typeface="BrowalliaUPC" panose="020B0502040204020203" pitchFamily="34" charset="-34"/>
              </a:rPr>
              <a:t>W: cranects.com</a:t>
            </a:r>
            <a:br>
              <a:rPr lang="en-US" sz="2400" dirty="0">
                <a:solidFill>
                  <a:schemeClr val="tx1"/>
                </a:solidFill>
                <a:latin typeface="Broadway" panose="04040905080B02020502" pitchFamily="82" charset="0"/>
                <a:cs typeface="BrowalliaUPC" panose="020B0502040204020203" pitchFamily="34" charset="-34"/>
              </a:rPr>
            </a:br>
            <a:r>
              <a:rPr lang="en-US" sz="2400" dirty="0">
                <a:solidFill>
                  <a:schemeClr val="tx1"/>
                </a:solidFill>
                <a:latin typeface="Broadway" panose="04040905080B02020502" pitchFamily="82" charset="0"/>
                <a:cs typeface="BrowalliaUPC" panose="020B0502040204020203" pitchFamily="34" charset="-34"/>
              </a:rPr>
              <a:t>P: 512-446-9486</a:t>
            </a:r>
            <a:br>
              <a:rPr lang="en-US" sz="2400" dirty="0">
                <a:solidFill>
                  <a:schemeClr val="tx1"/>
                </a:solidFill>
                <a:latin typeface="Broadway" panose="04040905080B02020502" pitchFamily="82" charset="0"/>
                <a:cs typeface="BrowalliaUPC" panose="020B0502040204020203" pitchFamily="34" charset="-34"/>
              </a:rPr>
            </a:br>
            <a:r>
              <a:rPr lang="en-US" sz="2400" dirty="0">
                <a:solidFill>
                  <a:schemeClr val="tx1"/>
                </a:solidFill>
                <a:latin typeface="Broadway" panose="04040905080B02020502" pitchFamily="82" charset="0"/>
                <a:cs typeface="BrowalliaUPC" panose="020B0502040204020203" pitchFamily="34" charset="-34"/>
              </a:rPr>
              <a:t>F: 512-597-0402</a:t>
            </a:r>
            <a:br>
              <a:rPr lang="en-US" sz="2400" dirty="0">
                <a:solidFill>
                  <a:schemeClr val="tx1"/>
                </a:solidFill>
                <a:latin typeface="Broadway" panose="04040905080B02020502" pitchFamily="82" charset="0"/>
                <a:cs typeface="BrowalliaUPC" panose="020B0502040204020203" pitchFamily="34" charset="-34"/>
              </a:rPr>
            </a:br>
            <a:r>
              <a:rPr lang="en-US" sz="2400" dirty="0">
                <a:solidFill>
                  <a:schemeClr val="tx1"/>
                </a:solidFill>
                <a:latin typeface="Broadway" panose="04040905080B02020502" pitchFamily="82" charset="0"/>
                <a:cs typeface="BrowalliaUPC" panose="020B0502040204020203" pitchFamily="34" charset="-34"/>
              </a:rPr>
              <a:t>E: TXReception@CraneCTS.com</a:t>
            </a:r>
            <a:br>
              <a:rPr lang="en-US" sz="2400" dirty="0">
                <a:solidFill>
                  <a:schemeClr val="tx1"/>
                </a:solidFill>
                <a:latin typeface="Broadway" panose="04040905080B02020502" pitchFamily="82" charset="0"/>
                <a:cs typeface="BrowalliaUPC" panose="020B0502040204020203" pitchFamily="34" charset="-34"/>
              </a:rPr>
            </a:br>
            <a:r>
              <a:rPr lang="en-US" sz="2400" dirty="0">
                <a:solidFill>
                  <a:schemeClr val="tx1"/>
                </a:solidFill>
                <a:latin typeface="Broadway" panose="04040905080B02020502" pitchFamily="82" charset="0"/>
                <a:cs typeface="BrowalliaUPC" panose="020B0502040204020203" pitchFamily="34" charset="-34"/>
              </a:rPr>
              <a:t>A: 4407 Bee Caves Rd Suit 612</a:t>
            </a:r>
            <a:br>
              <a:rPr lang="en-US" sz="2400" dirty="0">
                <a:solidFill>
                  <a:schemeClr val="tx1"/>
                </a:solidFill>
                <a:latin typeface="Broadway" panose="04040905080B02020502" pitchFamily="82" charset="0"/>
                <a:cs typeface="BrowalliaUPC" panose="020B0502040204020203" pitchFamily="34" charset="-34"/>
              </a:rPr>
            </a:br>
            <a:r>
              <a:rPr lang="en-US" sz="2400" dirty="0">
                <a:solidFill>
                  <a:schemeClr val="tx1"/>
                </a:solidFill>
                <a:latin typeface="Broadway" panose="04040905080B02020502" pitchFamily="82" charset="0"/>
                <a:cs typeface="BrowalliaUPC" panose="020B0502040204020203" pitchFamily="34" charset="-34"/>
              </a:rPr>
              <a:t>       Austin, TX 78746</a:t>
            </a:r>
            <a:br>
              <a:rPr lang="en-US" sz="2400" dirty="0">
                <a:solidFill>
                  <a:schemeClr val="tx1"/>
                </a:solidFill>
                <a:latin typeface="Broadway" panose="04040905080B02020502" pitchFamily="82" charset="0"/>
                <a:cs typeface="BrowalliaUPC" panose="020B0502040204020203" pitchFamily="34" charset="-34"/>
              </a:rPr>
            </a:br>
            <a:r>
              <a:rPr lang="en-US" sz="2400" dirty="0">
                <a:solidFill>
                  <a:schemeClr val="tx1"/>
                </a:solidFill>
                <a:latin typeface="Broadway" panose="04040905080B02020502" pitchFamily="82" charset="0"/>
                <a:cs typeface="BrowalliaUPC" panose="020B0502040204020203" pitchFamily="34" charset="-34"/>
              </a:rPr>
              <a:t>H: Monday–Friday</a:t>
            </a:r>
            <a:br>
              <a:rPr lang="en-US" sz="2400" dirty="0">
                <a:solidFill>
                  <a:schemeClr val="tx1"/>
                </a:solidFill>
                <a:latin typeface="Broadway" panose="04040905080B02020502" pitchFamily="82" charset="0"/>
                <a:cs typeface="BrowalliaUPC" panose="020B0502040204020203" pitchFamily="34" charset="-34"/>
              </a:rPr>
            </a:br>
            <a:r>
              <a:rPr lang="en-US" sz="2400" dirty="0">
                <a:solidFill>
                  <a:schemeClr val="tx1"/>
                </a:solidFill>
                <a:latin typeface="Broadway" panose="04040905080B02020502" pitchFamily="82" charset="0"/>
                <a:cs typeface="BrowalliaUPC" panose="020B0502040204020203" pitchFamily="34" charset="-34"/>
              </a:rPr>
              <a:t>     8 am-4:30 pm CST</a:t>
            </a:r>
            <a:br>
              <a:rPr lang="en-US" sz="2400" dirty="0">
                <a:solidFill>
                  <a:schemeClr val="tx1"/>
                </a:solidFill>
                <a:latin typeface="Broadway" panose="04040905080B02020502" pitchFamily="82" charset="0"/>
                <a:cs typeface="BrowalliaUPC" panose="020B0502040204020203" pitchFamily="34" charset="-34"/>
              </a:rPr>
            </a:br>
            <a:br>
              <a:rPr lang="en-US" sz="2400" dirty="0">
                <a:solidFill>
                  <a:schemeClr val="tx1"/>
                </a:solidFill>
                <a:latin typeface="Broadway" panose="04040905080B02020502" pitchFamily="82" charset="0"/>
                <a:cs typeface="BrowalliaUPC" panose="020B0502040204020203" pitchFamily="34" charset="-34"/>
              </a:rPr>
            </a:br>
            <a:r>
              <a:rPr lang="en-US" sz="2400" dirty="0">
                <a:solidFill>
                  <a:schemeClr val="tx1"/>
                </a:solidFill>
                <a:latin typeface="Broadway" panose="04040905080B02020502" pitchFamily="82" charset="0"/>
                <a:cs typeface="BrowalliaUPC" panose="020B0502040204020203" pitchFamily="34" charset="-34"/>
              </a:rPr>
              <a:t>Locations: San Francisco, CA</a:t>
            </a:r>
            <a:br>
              <a:rPr lang="en-US" sz="2400" dirty="0">
                <a:solidFill>
                  <a:schemeClr val="tx1"/>
                </a:solidFill>
                <a:latin typeface="Broadway" panose="04040905080B02020502" pitchFamily="82" charset="0"/>
                <a:cs typeface="BrowalliaUPC" panose="020B0502040204020203" pitchFamily="34" charset="-34"/>
              </a:rPr>
            </a:br>
            <a:r>
              <a:rPr lang="en-US" sz="2400" dirty="0">
                <a:solidFill>
                  <a:schemeClr val="tx1"/>
                </a:solidFill>
                <a:latin typeface="Broadway" panose="04040905080B02020502" pitchFamily="82" charset="0"/>
                <a:cs typeface="BrowalliaUPC" panose="020B0502040204020203" pitchFamily="34" charset="-34"/>
              </a:rPr>
              <a:t>                       Boulder, CO</a:t>
            </a:r>
          </a:p>
        </p:txBody>
      </p:sp>
      <p:pic>
        <p:nvPicPr>
          <p:cNvPr id="9" name="Graphic 8" descr="Eggplant outline">
            <a:extLst>
              <a:ext uri="{FF2B5EF4-FFF2-40B4-BE49-F238E27FC236}">
                <a16:creationId xmlns:a16="http://schemas.microsoft.com/office/drawing/2014/main" id="{E28483A8-6F19-1D5D-6DC3-97F4982D66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8069" y="309747"/>
            <a:ext cx="5810316" cy="5810316"/>
          </a:xfrm>
          <a:prstGeom prst="rect">
            <a:avLst/>
          </a:prstGeom>
        </p:spPr>
      </p:pic>
    </p:spTree>
    <p:extLst>
      <p:ext uri="{BB962C8B-B14F-4D97-AF65-F5344CB8AC3E}">
        <p14:creationId xmlns:p14="http://schemas.microsoft.com/office/powerpoint/2010/main" val="2832532859"/>
      </p:ext>
    </p:extLst>
  </p:cSld>
  <p:clrMapOvr>
    <a:masterClrMapping/>
  </p:clrMapOvr>
</p:sld>
</file>

<file path=ppt/theme/theme1.xml><?xml version="1.0" encoding="utf-8"?>
<a:theme xmlns:a="http://schemas.openxmlformats.org/drawingml/2006/main" name="SineVTI">
  <a:themeElements>
    <a:clrScheme name="Custom 51">
      <a:dk1>
        <a:sysClr val="windowText" lastClr="000000"/>
      </a:dk1>
      <a:lt1>
        <a:sysClr val="window" lastClr="FFFFFF"/>
      </a:lt1>
      <a:dk2>
        <a:srgbClr val="12154E"/>
      </a:dk2>
      <a:lt2>
        <a:srgbClr val="EEEEEE"/>
      </a:lt2>
      <a:accent1>
        <a:srgbClr val="FD8686"/>
      </a:accent1>
      <a:accent2>
        <a:srgbClr val="B495C2"/>
      </a:accent2>
      <a:accent3>
        <a:srgbClr val="8F99BB"/>
      </a:accent3>
      <a:accent4>
        <a:srgbClr val="A3A3C1"/>
      </a:accent4>
      <a:accent5>
        <a:srgbClr val="7162FE"/>
      </a:accent5>
      <a:accent6>
        <a:srgbClr val="1EBE9B"/>
      </a:accent6>
      <a:hlink>
        <a:srgbClr val="EF08F7"/>
      </a:hlink>
      <a:folHlink>
        <a:srgbClr val="8477FE"/>
      </a:folHlink>
    </a:clrScheme>
    <a:fontScheme name="Custom 49">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ineVTI" id="{8435B2A2-1BD5-4C05-93E5-3C5388B709E3}" vid="{0D704B13-63FE-4848-A298-6B7359B9565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583</TotalTime>
  <Words>1379</Words>
  <Application>Microsoft Office PowerPoint</Application>
  <PresentationFormat>Widescreen</PresentationFormat>
  <Paragraphs>168</Paragraphs>
  <Slides>28</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Aptos</vt:lpstr>
      <vt:lpstr>Arial</vt:lpstr>
      <vt:lpstr>Avenir Next LT Pro</vt:lpstr>
      <vt:lpstr>Bradley Hand ITC</vt:lpstr>
      <vt:lpstr>Broadway</vt:lpstr>
      <vt:lpstr>Posterama</vt:lpstr>
      <vt:lpstr>SineVTI</vt:lpstr>
      <vt:lpstr>FtM Bottom Surgery</vt:lpstr>
      <vt:lpstr>Bottom Surgery Options  : Metoidioplasty : Phalloplasty</vt:lpstr>
      <vt:lpstr>Metoidioplasty “meta”</vt:lpstr>
      <vt:lpstr>Phalloplasty</vt:lpstr>
      <vt:lpstr>Phalloplasty</vt:lpstr>
      <vt:lpstr>RFF Phalloplasty </vt:lpstr>
      <vt:lpstr>RFF Phalloplasty disclaimers:</vt:lpstr>
      <vt:lpstr>Requirements Prior to Surgery:</vt:lpstr>
      <vt:lpstr>Requirements Prior to Surgery:  My Process</vt:lpstr>
      <vt:lpstr>PowerPoint Presentation</vt:lpstr>
      <vt:lpstr>PowerPoint Presentation</vt:lpstr>
      <vt:lpstr>PowerPoint Presentation</vt:lpstr>
      <vt:lpstr>PowerPoint Presentation</vt:lpstr>
      <vt:lpstr>PowerPoint Presentation</vt:lpstr>
      <vt:lpstr>PowerPoint Presentation</vt:lpstr>
      <vt:lpstr>Penis Sleeve Options:  Look on Amazon search: penis sleeve   *for those that choose not to get a penile implant*</vt:lpstr>
      <vt:lpstr>Post-op Needs for Forearm</vt:lpstr>
      <vt:lpstr>PowerPoint Presentation</vt:lpstr>
      <vt:lpstr>Viewers Discretion is Advised Rated R Content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COSt $485,359.00  vs  $5,800.00 PAID</vt:lpstr>
      <vt:lpstr>RFF Phalloplasty by Dr. Ashley Deleon at the Crane Center  in Austin, TX  W: cranects.com P: 512-446-9486 F: 512-597-0402 E: TXReception@CraneCTS.com A: 4407 Bee Caves Rd Suit 612        Austin, TX 78746 H: Monday–Friday      8 am-4:30 pm CST  Locations: San Francisco, CA                        Boulder, CO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FtM Bottom Surgery</dc:title>
  <dc:creator>Chase Smith</dc:creator>
  <cp:lastModifiedBy>George Zemanek</cp:lastModifiedBy>
  <cp:revision>1</cp:revision>
  <dcterms:created xsi:type="dcterms:W3CDTF">2024-05-02T14:46:06Z</dcterms:created>
  <dcterms:modified xsi:type="dcterms:W3CDTF">2026-03-29T23:15:08Z</dcterms:modified>
</cp:coreProperties>
</file>