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1" r:id="rId4"/>
    <p:sldId id="258" r:id="rId5"/>
    <p:sldId id="257" r:id="rId6"/>
    <p:sldId id="268" r:id="rId7"/>
    <p:sldId id="269" r:id="rId8"/>
    <p:sldId id="270" r:id="rId9"/>
    <p:sldId id="265" r:id="rId10"/>
    <p:sldId id="264" r:id="rId11"/>
    <p:sldId id="271" r:id="rId12"/>
    <p:sldId id="260" r:id="rId13"/>
    <p:sldId id="262" r:id="rId14"/>
    <p:sldId id="263"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32"/>
    <p:restoredTop sz="94651"/>
  </p:normalViewPr>
  <p:slideViewPr>
    <p:cSldViewPr snapToGrid="0">
      <p:cViewPr varScale="1">
        <p:scale>
          <a:sx n="110" d="100"/>
          <a:sy n="110" d="100"/>
        </p:scale>
        <p:origin x="5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6E621B-B7EE-4170-8E25-17FF24A24F7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5DD74BDF-73DB-4117-8DB4-20D18E3DF4BE}">
      <dgm:prSet/>
      <dgm:spPr/>
      <dgm:t>
        <a:bodyPr/>
        <a:lstStyle/>
        <a:p>
          <a:r>
            <a:rPr lang="en-US"/>
            <a:t>6300 West Loop S. Ste. 341</a:t>
          </a:r>
        </a:p>
      </dgm:t>
    </dgm:pt>
    <dgm:pt modelId="{25B596EF-31B2-4457-A818-93527A5569C4}" type="parTrans" cxnId="{2BB3B05B-5912-4C3C-A4F7-1A528315606F}">
      <dgm:prSet/>
      <dgm:spPr/>
      <dgm:t>
        <a:bodyPr/>
        <a:lstStyle/>
        <a:p>
          <a:endParaRPr lang="en-US"/>
        </a:p>
      </dgm:t>
    </dgm:pt>
    <dgm:pt modelId="{24CF1F26-AC35-47CE-AC92-71239DF1549C}" type="sibTrans" cxnId="{2BB3B05B-5912-4C3C-A4F7-1A528315606F}">
      <dgm:prSet/>
      <dgm:spPr/>
      <dgm:t>
        <a:bodyPr/>
        <a:lstStyle/>
        <a:p>
          <a:endParaRPr lang="en-US"/>
        </a:p>
      </dgm:t>
    </dgm:pt>
    <dgm:pt modelId="{28843F7D-E9BF-4C6B-AB9D-B053C71389F1}">
      <dgm:prSet/>
      <dgm:spPr/>
      <dgm:t>
        <a:bodyPr/>
        <a:lstStyle/>
        <a:p>
          <a:r>
            <a:rPr lang="en-US"/>
            <a:t>Bellaire, TX 77401</a:t>
          </a:r>
        </a:p>
      </dgm:t>
    </dgm:pt>
    <dgm:pt modelId="{C5774D3B-0B4B-4E61-9ABB-32CC8CD76FB3}" type="parTrans" cxnId="{DAA02267-DB80-480A-962E-2B5F1389B489}">
      <dgm:prSet/>
      <dgm:spPr/>
      <dgm:t>
        <a:bodyPr/>
        <a:lstStyle/>
        <a:p>
          <a:endParaRPr lang="en-US"/>
        </a:p>
      </dgm:t>
    </dgm:pt>
    <dgm:pt modelId="{246F601B-E33F-41A0-BD2E-87BE73AE0207}" type="sibTrans" cxnId="{DAA02267-DB80-480A-962E-2B5F1389B489}">
      <dgm:prSet/>
      <dgm:spPr/>
      <dgm:t>
        <a:bodyPr/>
        <a:lstStyle/>
        <a:p>
          <a:endParaRPr lang="en-US"/>
        </a:p>
      </dgm:t>
    </dgm:pt>
    <dgm:pt modelId="{D098CDC0-5346-485B-BBF4-8C89679BD962}">
      <dgm:prSet/>
      <dgm:spPr/>
      <dgm:t>
        <a:bodyPr/>
        <a:lstStyle/>
        <a:p>
          <a:r>
            <a:rPr lang="en-US"/>
            <a:t>T: (832) 592-0407</a:t>
          </a:r>
        </a:p>
      </dgm:t>
    </dgm:pt>
    <dgm:pt modelId="{34C1C9EB-0A32-436A-8C8A-C624F0889C96}" type="parTrans" cxnId="{9CD9C9FD-1300-45A4-8660-83F134F742DD}">
      <dgm:prSet/>
      <dgm:spPr/>
      <dgm:t>
        <a:bodyPr/>
        <a:lstStyle/>
        <a:p>
          <a:endParaRPr lang="en-US"/>
        </a:p>
      </dgm:t>
    </dgm:pt>
    <dgm:pt modelId="{F1CAFE22-5D2D-4DFD-A99A-2AC3C7AD20D2}" type="sibTrans" cxnId="{9CD9C9FD-1300-45A4-8660-83F134F742DD}">
      <dgm:prSet/>
      <dgm:spPr/>
      <dgm:t>
        <a:bodyPr/>
        <a:lstStyle/>
        <a:p>
          <a:endParaRPr lang="en-US"/>
        </a:p>
      </dgm:t>
    </dgm:pt>
    <dgm:pt modelId="{7D794823-FEC7-48D9-A41B-142F3C64CED1}">
      <dgm:prSet/>
      <dgm:spPr/>
      <dgm:t>
        <a:bodyPr/>
        <a:lstStyle/>
        <a:p>
          <a:r>
            <a:rPr lang="en-US"/>
            <a:t>F: (832) 210-2252</a:t>
          </a:r>
        </a:p>
      </dgm:t>
    </dgm:pt>
    <dgm:pt modelId="{43FE5B03-A8C4-49BE-A1FB-BEA84A8BFCE9}" type="parTrans" cxnId="{B11A927E-0AA2-4D06-A10B-6830694E45C4}">
      <dgm:prSet/>
      <dgm:spPr/>
      <dgm:t>
        <a:bodyPr/>
        <a:lstStyle/>
        <a:p>
          <a:endParaRPr lang="en-US"/>
        </a:p>
      </dgm:t>
    </dgm:pt>
    <dgm:pt modelId="{B4341C97-CDC2-4944-8D01-2C339A516C7F}" type="sibTrans" cxnId="{B11A927E-0AA2-4D06-A10B-6830694E45C4}">
      <dgm:prSet/>
      <dgm:spPr/>
      <dgm:t>
        <a:bodyPr/>
        <a:lstStyle/>
        <a:p>
          <a:endParaRPr lang="en-US"/>
        </a:p>
      </dgm:t>
    </dgm:pt>
    <dgm:pt modelId="{BC381D7C-4AB5-8444-97EC-D5D149C873ED}" type="pres">
      <dgm:prSet presAssocID="{706E621B-B7EE-4170-8E25-17FF24A24F7C}" presName="vert0" presStyleCnt="0">
        <dgm:presLayoutVars>
          <dgm:dir/>
          <dgm:animOne val="branch"/>
          <dgm:animLvl val="lvl"/>
        </dgm:presLayoutVars>
      </dgm:prSet>
      <dgm:spPr/>
    </dgm:pt>
    <dgm:pt modelId="{52A991F6-210B-A14B-9B6F-9685049DFA70}" type="pres">
      <dgm:prSet presAssocID="{5DD74BDF-73DB-4117-8DB4-20D18E3DF4BE}" presName="thickLine" presStyleLbl="alignNode1" presStyleIdx="0" presStyleCnt="4"/>
      <dgm:spPr/>
    </dgm:pt>
    <dgm:pt modelId="{0DCA1244-FAA3-4645-B1BD-B777095AF7F5}" type="pres">
      <dgm:prSet presAssocID="{5DD74BDF-73DB-4117-8DB4-20D18E3DF4BE}" presName="horz1" presStyleCnt="0"/>
      <dgm:spPr/>
    </dgm:pt>
    <dgm:pt modelId="{A114BFF3-F19B-5E4C-897E-6941C588828C}" type="pres">
      <dgm:prSet presAssocID="{5DD74BDF-73DB-4117-8DB4-20D18E3DF4BE}" presName="tx1" presStyleLbl="revTx" presStyleIdx="0" presStyleCnt="4"/>
      <dgm:spPr/>
    </dgm:pt>
    <dgm:pt modelId="{7BEDC3E4-AACE-794B-BD94-FA2450F406CC}" type="pres">
      <dgm:prSet presAssocID="{5DD74BDF-73DB-4117-8DB4-20D18E3DF4BE}" presName="vert1" presStyleCnt="0"/>
      <dgm:spPr/>
    </dgm:pt>
    <dgm:pt modelId="{E93B7781-9772-124B-85EF-260267BEFD09}" type="pres">
      <dgm:prSet presAssocID="{28843F7D-E9BF-4C6B-AB9D-B053C71389F1}" presName="thickLine" presStyleLbl="alignNode1" presStyleIdx="1" presStyleCnt="4"/>
      <dgm:spPr/>
    </dgm:pt>
    <dgm:pt modelId="{04E26A59-1AC0-0342-9497-093B0A3C01BD}" type="pres">
      <dgm:prSet presAssocID="{28843F7D-E9BF-4C6B-AB9D-B053C71389F1}" presName="horz1" presStyleCnt="0"/>
      <dgm:spPr/>
    </dgm:pt>
    <dgm:pt modelId="{F44F4301-D9E3-DC4A-B7E1-24A0DC345A71}" type="pres">
      <dgm:prSet presAssocID="{28843F7D-E9BF-4C6B-AB9D-B053C71389F1}" presName="tx1" presStyleLbl="revTx" presStyleIdx="1" presStyleCnt="4"/>
      <dgm:spPr/>
    </dgm:pt>
    <dgm:pt modelId="{7AAB6E0C-E0D3-744C-A2D3-FA961FE42B79}" type="pres">
      <dgm:prSet presAssocID="{28843F7D-E9BF-4C6B-AB9D-B053C71389F1}" presName="vert1" presStyleCnt="0"/>
      <dgm:spPr/>
    </dgm:pt>
    <dgm:pt modelId="{25F80428-F5BE-0248-838D-6CD8D552277C}" type="pres">
      <dgm:prSet presAssocID="{D098CDC0-5346-485B-BBF4-8C89679BD962}" presName="thickLine" presStyleLbl="alignNode1" presStyleIdx="2" presStyleCnt="4"/>
      <dgm:spPr/>
    </dgm:pt>
    <dgm:pt modelId="{73176F42-A904-9143-8602-2B81EB111A67}" type="pres">
      <dgm:prSet presAssocID="{D098CDC0-5346-485B-BBF4-8C89679BD962}" presName="horz1" presStyleCnt="0"/>
      <dgm:spPr/>
    </dgm:pt>
    <dgm:pt modelId="{E661E7E8-B157-A347-A21A-82FAFB041127}" type="pres">
      <dgm:prSet presAssocID="{D098CDC0-5346-485B-BBF4-8C89679BD962}" presName="tx1" presStyleLbl="revTx" presStyleIdx="2" presStyleCnt="4"/>
      <dgm:spPr/>
    </dgm:pt>
    <dgm:pt modelId="{7661ECE0-0585-334A-9ECE-38AEDB1BC0FC}" type="pres">
      <dgm:prSet presAssocID="{D098CDC0-5346-485B-BBF4-8C89679BD962}" presName="vert1" presStyleCnt="0"/>
      <dgm:spPr/>
    </dgm:pt>
    <dgm:pt modelId="{C215C5DB-D142-4F40-95C1-989C19E4270C}" type="pres">
      <dgm:prSet presAssocID="{7D794823-FEC7-48D9-A41B-142F3C64CED1}" presName="thickLine" presStyleLbl="alignNode1" presStyleIdx="3" presStyleCnt="4"/>
      <dgm:spPr/>
    </dgm:pt>
    <dgm:pt modelId="{F450B520-CB41-FC4A-BBF5-8E69E5F5BE65}" type="pres">
      <dgm:prSet presAssocID="{7D794823-FEC7-48D9-A41B-142F3C64CED1}" presName="horz1" presStyleCnt="0"/>
      <dgm:spPr/>
    </dgm:pt>
    <dgm:pt modelId="{CA924D62-7DA2-0342-973A-E865CA594BDB}" type="pres">
      <dgm:prSet presAssocID="{7D794823-FEC7-48D9-A41B-142F3C64CED1}" presName="tx1" presStyleLbl="revTx" presStyleIdx="3" presStyleCnt="4"/>
      <dgm:spPr/>
    </dgm:pt>
    <dgm:pt modelId="{549428C7-C4E6-C14C-B5E1-77E298AB1B32}" type="pres">
      <dgm:prSet presAssocID="{7D794823-FEC7-48D9-A41B-142F3C64CED1}" presName="vert1" presStyleCnt="0"/>
      <dgm:spPr/>
    </dgm:pt>
  </dgm:ptLst>
  <dgm:cxnLst>
    <dgm:cxn modelId="{2BB3B05B-5912-4C3C-A4F7-1A528315606F}" srcId="{706E621B-B7EE-4170-8E25-17FF24A24F7C}" destId="{5DD74BDF-73DB-4117-8DB4-20D18E3DF4BE}" srcOrd="0" destOrd="0" parTransId="{25B596EF-31B2-4457-A818-93527A5569C4}" sibTransId="{24CF1F26-AC35-47CE-AC92-71239DF1549C}"/>
    <dgm:cxn modelId="{DAA02267-DB80-480A-962E-2B5F1389B489}" srcId="{706E621B-B7EE-4170-8E25-17FF24A24F7C}" destId="{28843F7D-E9BF-4C6B-AB9D-B053C71389F1}" srcOrd="1" destOrd="0" parTransId="{C5774D3B-0B4B-4E61-9ABB-32CC8CD76FB3}" sibTransId="{246F601B-E33F-41A0-BD2E-87BE73AE0207}"/>
    <dgm:cxn modelId="{B11A927E-0AA2-4D06-A10B-6830694E45C4}" srcId="{706E621B-B7EE-4170-8E25-17FF24A24F7C}" destId="{7D794823-FEC7-48D9-A41B-142F3C64CED1}" srcOrd="3" destOrd="0" parTransId="{43FE5B03-A8C4-49BE-A1FB-BEA84A8BFCE9}" sibTransId="{B4341C97-CDC2-4944-8D01-2C339A516C7F}"/>
    <dgm:cxn modelId="{3313668B-7716-2F49-9044-29C9D9ABC4FD}" type="presOf" srcId="{D098CDC0-5346-485B-BBF4-8C89679BD962}" destId="{E661E7E8-B157-A347-A21A-82FAFB041127}" srcOrd="0" destOrd="0" presId="urn:microsoft.com/office/officeart/2008/layout/LinedList"/>
    <dgm:cxn modelId="{C65CF5D9-9311-C649-BB5F-C9802D8D58B3}" type="presOf" srcId="{28843F7D-E9BF-4C6B-AB9D-B053C71389F1}" destId="{F44F4301-D9E3-DC4A-B7E1-24A0DC345A71}" srcOrd="0" destOrd="0" presId="urn:microsoft.com/office/officeart/2008/layout/LinedList"/>
    <dgm:cxn modelId="{72AA52EA-78AF-A94F-9375-755102724A58}" type="presOf" srcId="{706E621B-B7EE-4170-8E25-17FF24A24F7C}" destId="{BC381D7C-4AB5-8444-97EC-D5D149C873ED}" srcOrd="0" destOrd="0" presId="urn:microsoft.com/office/officeart/2008/layout/LinedList"/>
    <dgm:cxn modelId="{0B191BF4-FB22-A94A-B02E-94E183632123}" type="presOf" srcId="{7D794823-FEC7-48D9-A41B-142F3C64CED1}" destId="{CA924D62-7DA2-0342-973A-E865CA594BDB}" srcOrd="0" destOrd="0" presId="urn:microsoft.com/office/officeart/2008/layout/LinedList"/>
    <dgm:cxn modelId="{2637B8FC-3145-BF41-83EB-E62C44853590}" type="presOf" srcId="{5DD74BDF-73DB-4117-8DB4-20D18E3DF4BE}" destId="{A114BFF3-F19B-5E4C-897E-6941C588828C}" srcOrd="0" destOrd="0" presId="urn:microsoft.com/office/officeart/2008/layout/LinedList"/>
    <dgm:cxn modelId="{9CD9C9FD-1300-45A4-8660-83F134F742DD}" srcId="{706E621B-B7EE-4170-8E25-17FF24A24F7C}" destId="{D098CDC0-5346-485B-BBF4-8C89679BD962}" srcOrd="2" destOrd="0" parTransId="{34C1C9EB-0A32-436A-8C8A-C624F0889C96}" sibTransId="{F1CAFE22-5D2D-4DFD-A99A-2AC3C7AD20D2}"/>
    <dgm:cxn modelId="{FD0CB3A7-EBD0-5F4A-B0D0-28D65A32290E}" type="presParOf" srcId="{BC381D7C-4AB5-8444-97EC-D5D149C873ED}" destId="{52A991F6-210B-A14B-9B6F-9685049DFA70}" srcOrd="0" destOrd="0" presId="urn:microsoft.com/office/officeart/2008/layout/LinedList"/>
    <dgm:cxn modelId="{72E585EE-E258-4441-B079-5D11639B082B}" type="presParOf" srcId="{BC381D7C-4AB5-8444-97EC-D5D149C873ED}" destId="{0DCA1244-FAA3-4645-B1BD-B777095AF7F5}" srcOrd="1" destOrd="0" presId="urn:microsoft.com/office/officeart/2008/layout/LinedList"/>
    <dgm:cxn modelId="{E8CDEC41-B26B-E042-811E-54EEB13377E0}" type="presParOf" srcId="{0DCA1244-FAA3-4645-B1BD-B777095AF7F5}" destId="{A114BFF3-F19B-5E4C-897E-6941C588828C}" srcOrd="0" destOrd="0" presId="urn:microsoft.com/office/officeart/2008/layout/LinedList"/>
    <dgm:cxn modelId="{FC35E019-B3D5-F245-A1EE-2D56F8A54274}" type="presParOf" srcId="{0DCA1244-FAA3-4645-B1BD-B777095AF7F5}" destId="{7BEDC3E4-AACE-794B-BD94-FA2450F406CC}" srcOrd="1" destOrd="0" presId="urn:microsoft.com/office/officeart/2008/layout/LinedList"/>
    <dgm:cxn modelId="{7804BA7D-E042-B244-B791-032E4626EA8F}" type="presParOf" srcId="{BC381D7C-4AB5-8444-97EC-D5D149C873ED}" destId="{E93B7781-9772-124B-85EF-260267BEFD09}" srcOrd="2" destOrd="0" presId="urn:microsoft.com/office/officeart/2008/layout/LinedList"/>
    <dgm:cxn modelId="{0016ED87-FB24-DF47-88AD-BF6A701B194D}" type="presParOf" srcId="{BC381D7C-4AB5-8444-97EC-D5D149C873ED}" destId="{04E26A59-1AC0-0342-9497-093B0A3C01BD}" srcOrd="3" destOrd="0" presId="urn:microsoft.com/office/officeart/2008/layout/LinedList"/>
    <dgm:cxn modelId="{A7F496C1-19CA-CB4C-B9B5-7B1939BD38EF}" type="presParOf" srcId="{04E26A59-1AC0-0342-9497-093B0A3C01BD}" destId="{F44F4301-D9E3-DC4A-B7E1-24A0DC345A71}" srcOrd="0" destOrd="0" presId="urn:microsoft.com/office/officeart/2008/layout/LinedList"/>
    <dgm:cxn modelId="{12AB8C45-7ECA-0D4C-B43C-827C81CD2A4F}" type="presParOf" srcId="{04E26A59-1AC0-0342-9497-093B0A3C01BD}" destId="{7AAB6E0C-E0D3-744C-A2D3-FA961FE42B79}" srcOrd="1" destOrd="0" presId="urn:microsoft.com/office/officeart/2008/layout/LinedList"/>
    <dgm:cxn modelId="{957BE057-F77E-AC49-9AC9-9B48DB52C377}" type="presParOf" srcId="{BC381D7C-4AB5-8444-97EC-D5D149C873ED}" destId="{25F80428-F5BE-0248-838D-6CD8D552277C}" srcOrd="4" destOrd="0" presId="urn:microsoft.com/office/officeart/2008/layout/LinedList"/>
    <dgm:cxn modelId="{E9B54A32-02ED-2E4C-87EB-62FF07D53EFB}" type="presParOf" srcId="{BC381D7C-4AB5-8444-97EC-D5D149C873ED}" destId="{73176F42-A904-9143-8602-2B81EB111A67}" srcOrd="5" destOrd="0" presId="urn:microsoft.com/office/officeart/2008/layout/LinedList"/>
    <dgm:cxn modelId="{FCE31958-6CFD-B542-835D-DFBBDEF300FB}" type="presParOf" srcId="{73176F42-A904-9143-8602-2B81EB111A67}" destId="{E661E7E8-B157-A347-A21A-82FAFB041127}" srcOrd="0" destOrd="0" presId="urn:microsoft.com/office/officeart/2008/layout/LinedList"/>
    <dgm:cxn modelId="{2B79AADF-9563-3D4E-9B2C-2B3233CDAD2C}" type="presParOf" srcId="{73176F42-A904-9143-8602-2B81EB111A67}" destId="{7661ECE0-0585-334A-9ECE-38AEDB1BC0FC}" srcOrd="1" destOrd="0" presId="urn:microsoft.com/office/officeart/2008/layout/LinedList"/>
    <dgm:cxn modelId="{468EA2B1-D288-7944-9BB6-7659E3EF8D49}" type="presParOf" srcId="{BC381D7C-4AB5-8444-97EC-D5D149C873ED}" destId="{C215C5DB-D142-4F40-95C1-989C19E4270C}" srcOrd="6" destOrd="0" presId="urn:microsoft.com/office/officeart/2008/layout/LinedList"/>
    <dgm:cxn modelId="{BD557D38-8167-774C-9A8B-94EBADE8244E}" type="presParOf" srcId="{BC381D7C-4AB5-8444-97EC-D5D149C873ED}" destId="{F450B520-CB41-FC4A-BBF5-8E69E5F5BE65}" srcOrd="7" destOrd="0" presId="urn:microsoft.com/office/officeart/2008/layout/LinedList"/>
    <dgm:cxn modelId="{C35B9601-F7FB-4845-8E25-1499887AD165}" type="presParOf" srcId="{F450B520-CB41-FC4A-BBF5-8E69E5F5BE65}" destId="{CA924D62-7DA2-0342-973A-E865CA594BDB}" srcOrd="0" destOrd="0" presId="urn:microsoft.com/office/officeart/2008/layout/LinedList"/>
    <dgm:cxn modelId="{9D140BF6-283A-6B45-9E57-07B241AF4E2E}" type="presParOf" srcId="{F450B520-CB41-FC4A-BBF5-8E69E5F5BE65}" destId="{549428C7-C4E6-C14C-B5E1-77E298AB1B3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B42300-E906-4BBD-A23E-13A7CCC844E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8E7FEDC-E1E0-42A0-B566-8A93B52D0FD2}">
      <dgm:prSet/>
      <dgm:spPr/>
      <dgm:t>
        <a:bodyPr/>
        <a:lstStyle/>
        <a:p>
          <a:r>
            <a:rPr lang="en-US"/>
            <a:t>Dr. Zwiener is comfortable initiating and maintaining hormone therapy, can refer you to surgeons and/or mental health professionals if needed, will help navigate the name and gender-marker change process, and is happy to provide letters for gender confirmation surgeries.</a:t>
          </a:r>
        </a:p>
      </dgm:t>
    </dgm:pt>
    <dgm:pt modelId="{4E36DD47-E8B0-4B5B-AFCD-CDFB4964B38F}" type="parTrans" cxnId="{86652045-7346-4166-87E1-3BD981225ACD}">
      <dgm:prSet/>
      <dgm:spPr/>
      <dgm:t>
        <a:bodyPr/>
        <a:lstStyle/>
        <a:p>
          <a:endParaRPr lang="en-US"/>
        </a:p>
      </dgm:t>
    </dgm:pt>
    <dgm:pt modelId="{608FD22B-E78F-4D8E-8944-D006E6AA9064}" type="sibTrans" cxnId="{86652045-7346-4166-87E1-3BD981225ACD}">
      <dgm:prSet/>
      <dgm:spPr/>
      <dgm:t>
        <a:bodyPr/>
        <a:lstStyle/>
        <a:p>
          <a:endParaRPr lang="en-US"/>
        </a:p>
      </dgm:t>
    </dgm:pt>
    <dgm:pt modelId="{2DF97583-9A44-4E18-B9BC-33911553F763}">
      <dgm:prSet/>
      <dgm:spPr/>
      <dgm:t>
        <a:bodyPr/>
        <a:lstStyle/>
        <a:p>
          <a:r>
            <a:rPr lang="en-US"/>
            <a:t>Her office is a welcoming environment: we will use your chosen name and pronouns and will always treat you with the highest level of respect.</a:t>
          </a:r>
        </a:p>
      </dgm:t>
    </dgm:pt>
    <dgm:pt modelId="{E774C2C1-53C7-495C-8A80-CBB0767DE5B6}" type="parTrans" cxnId="{07A9D4DC-BD62-476C-A424-8735F48125B8}">
      <dgm:prSet/>
      <dgm:spPr/>
      <dgm:t>
        <a:bodyPr/>
        <a:lstStyle/>
        <a:p>
          <a:endParaRPr lang="en-US"/>
        </a:p>
      </dgm:t>
    </dgm:pt>
    <dgm:pt modelId="{FE134EE2-7CA8-4CF8-91E0-F8164A511A4B}" type="sibTrans" cxnId="{07A9D4DC-BD62-476C-A424-8735F48125B8}">
      <dgm:prSet/>
      <dgm:spPr/>
      <dgm:t>
        <a:bodyPr/>
        <a:lstStyle/>
        <a:p>
          <a:endParaRPr lang="en-US"/>
        </a:p>
      </dgm:t>
    </dgm:pt>
    <dgm:pt modelId="{284B0E6D-8524-4CC0-97CD-6BEC0F1B717C}">
      <dgm:prSet/>
      <dgm:spPr/>
      <dgm:t>
        <a:bodyPr/>
        <a:lstStyle/>
        <a:p>
          <a:r>
            <a:rPr lang="en-US"/>
            <a:t>Since we are out of network with all insurance companies, your medical records will be kept completely confidential; they will never be shared with your employer or any other third party, unless you request them to be. </a:t>
          </a:r>
        </a:p>
      </dgm:t>
    </dgm:pt>
    <dgm:pt modelId="{9189CF7A-E8D9-482A-83B7-B2682C3398B9}" type="parTrans" cxnId="{E1A4EB23-537A-40B0-93FD-740D4AA30AAC}">
      <dgm:prSet/>
      <dgm:spPr/>
      <dgm:t>
        <a:bodyPr/>
        <a:lstStyle/>
        <a:p>
          <a:endParaRPr lang="en-US"/>
        </a:p>
      </dgm:t>
    </dgm:pt>
    <dgm:pt modelId="{DECAB011-EA67-42FE-966A-FBA804BB778D}" type="sibTrans" cxnId="{E1A4EB23-537A-40B0-93FD-740D4AA30AAC}">
      <dgm:prSet/>
      <dgm:spPr/>
      <dgm:t>
        <a:bodyPr/>
        <a:lstStyle/>
        <a:p>
          <a:endParaRPr lang="en-US"/>
        </a:p>
      </dgm:t>
    </dgm:pt>
    <dgm:pt modelId="{3DF2220E-363D-4D3B-B60B-5B031F179912}">
      <dgm:prSet/>
      <dgm:spPr/>
      <dgm:t>
        <a:bodyPr/>
        <a:lstStyle/>
        <a:p>
          <a:r>
            <a:rPr lang="en-US"/>
            <a:t>Additionally, she can manage related aspects of your health, such as cancer screenings (mammograms, pap smears, and prostate exams) and basic primary care.</a:t>
          </a:r>
        </a:p>
      </dgm:t>
    </dgm:pt>
    <dgm:pt modelId="{E3BD37A1-BC1C-40D1-BC83-B486A9FBDF14}" type="parTrans" cxnId="{374BFEFA-AECE-4F08-9CE8-43FF6D75151C}">
      <dgm:prSet/>
      <dgm:spPr/>
      <dgm:t>
        <a:bodyPr/>
        <a:lstStyle/>
        <a:p>
          <a:endParaRPr lang="en-US"/>
        </a:p>
      </dgm:t>
    </dgm:pt>
    <dgm:pt modelId="{62990D08-AAAD-4727-ADE0-AB44AD5CB24E}" type="sibTrans" cxnId="{374BFEFA-AECE-4F08-9CE8-43FF6D75151C}">
      <dgm:prSet/>
      <dgm:spPr/>
      <dgm:t>
        <a:bodyPr/>
        <a:lstStyle/>
        <a:p>
          <a:endParaRPr lang="en-US"/>
        </a:p>
      </dgm:t>
    </dgm:pt>
    <dgm:pt modelId="{7F554243-4A3A-4B88-AC47-E3DC232CDC77}" type="pres">
      <dgm:prSet presAssocID="{05B42300-E906-4BBD-A23E-13A7CCC844E1}" presName="root" presStyleCnt="0">
        <dgm:presLayoutVars>
          <dgm:dir/>
          <dgm:resizeHandles val="exact"/>
        </dgm:presLayoutVars>
      </dgm:prSet>
      <dgm:spPr/>
    </dgm:pt>
    <dgm:pt modelId="{8474B32D-9952-49DF-BA3A-0353EDF0034A}" type="pres">
      <dgm:prSet presAssocID="{E8E7FEDC-E1E0-42A0-B566-8A93B52D0FD2}" presName="compNode" presStyleCnt="0"/>
      <dgm:spPr/>
    </dgm:pt>
    <dgm:pt modelId="{6CBD0B10-48D3-41B3-A1B8-099632226374}" type="pres">
      <dgm:prSet presAssocID="{E8E7FEDC-E1E0-42A0-B566-8A93B52D0FD2}" presName="bgRect" presStyleLbl="bgShp" presStyleIdx="0" presStyleCnt="4"/>
      <dgm:spPr/>
    </dgm:pt>
    <dgm:pt modelId="{616A21A2-E9F8-4082-818F-FB741749B4DD}" type="pres">
      <dgm:prSet presAssocID="{E8E7FEDC-E1E0-42A0-B566-8A93B52D0FD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ctor"/>
        </a:ext>
      </dgm:extLst>
    </dgm:pt>
    <dgm:pt modelId="{9CFD2B7E-B271-432B-95D2-7CD729033559}" type="pres">
      <dgm:prSet presAssocID="{E8E7FEDC-E1E0-42A0-B566-8A93B52D0FD2}" presName="spaceRect" presStyleCnt="0"/>
      <dgm:spPr/>
    </dgm:pt>
    <dgm:pt modelId="{A46AB5EB-FF87-4992-BCBB-885F3F1EA32F}" type="pres">
      <dgm:prSet presAssocID="{E8E7FEDC-E1E0-42A0-B566-8A93B52D0FD2}" presName="parTx" presStyleLbl="revTx" presStyleIdx="0" presStyleCnt="4">
        <dgm:presLayoutVars>
          <dgm:chMax val="0"/>
          <dgm:chPref val="0"/>
        </dgm:presLayoutVars>
      </dgm:prSet>
      <dgm:spPr/>
    </dgm:pt>
    <dgm:pt modelId="{051252E5-2CF6-4A58-84EA-95944FA8F36B}" type="pres">
      <dgm:prSet presAssocID="{608FD22B-E78F-4D8E-8944-D006E6AA9064}" presName="sibTrans" presStyleCnt="0"/>
      <dgm:spPr/>
    </dgm:pt>
    <dgm:pt modelId="{B1311655-E62A-45AD-AEF7-F545E3D403FB}" type="pres">
      <dgm:prSet presAssocID="{2DF97583-9A44-4E18-B9BC-33911553F763}" presName="compNode" presStyleCnt="0"/>
      <dgm:spPr/>
    </dgm:pt>
    <dgm:pt modelId="{D674C848-7143-445A-9798-A0663B87AF14}" type="pres">
      <dgm:prSet presAssocID="{2DF97583-9A44-4E18-B9BC-33911553F763}" presName="bgRect" presStyleLbl="bgShp" presStyleIdx="1" presStyleCnt="4"/>
      <dgm:spPr/>
    </dgm:pt>
    <dgm:pt modelId="{CFE5F2B3-84CF-4C08-92AA-3CCF340403DA}" type="pres">
      <dgm:prSet presAssocID="{2DF97583-9A44-4E18-B9BC-33911553F763}"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ngue"/>
        </a:ext>
      </dgm:extLst>
    </dgm:pt>
    <dgm:pt modelId="{03B53D60-84BB-47A3-9268-4730D865F00F}" type="pres">
      <dgm:prSet presAssocID="{2DF97583-9A44-4E18-B9BC-33911553F763}" presName="spaceRect" presStyleCnt="0"/>
      <dgm:spPr/>
    </dgm:pt>
    <dgm:pt modelId="{D0710F1A-9E2D-495D-B5BE-83DF0C273ABD}" type="pres">
      <dgm:prSet presAssocID="{2DF97583-9A44-4E18-B9BC-33911553F763}" presName="parTx" presStyleLbl="revTx" presStyleIdx="1" presStyleCnt="4">
        <dgm:presLayoutVars>
          <dgm:chMax val="0"/>
          <dgm:chPref val="0"/>
        </dgm:presLayoutVars>
      </dgm:prSet>
      <dgm:spPr/>
    </dgm:pt>
    <dgm:pt modelId="{C045ABA7-97ED-4E7D-BF84-B2DDCA516615}" type="pres">
      <dgm:prSet presAssocID="{FE134EE2-7CA8-4CF8-91E0-F8164A511A4B}" presName="sibTrans" presStyleCnt="0"/>
      <dgm:spPr/>
    </dgm:pt>
    <dgm:pt modelId="{858C4EF7-9BB0-4F0B-A508-D13729D07616}" type="pres">
      <dgm:prSet presAssocID="{284B0E6D-8524-4CC0-97CD-6BEC0F1B717C}" presName="compNode" presStyleCnt="0"/>
      <dgm:spPr/>
    </dgm:pt>
    <dgm:pt modelId="{8D555878-A849-47EE-BD8E-9FAD15EB52E2}" type="pres">
      <dgm:prSet presAssocID="{284B0E6D-8524-4CC0-97CD-6BEC0F1B717C}" presName="bgRect" presStyleLbl="bgShp" presStyleIdx="2" presStyleCnt="4"/>
      <dgm:spPr/>
    </dgm:pt>
    <dgm:pt modelId="{781DD156-C9B9-4915-A1F3-0A3B40D77015}" type="pres">
      <dgm:prSet presAssocID="{284B0E6D-8524-4CC0-97CD-6BEC0F1B717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ffice Worker"/>
        </a:ext>
      </dgm:extLst>
    </dgm:pt>
    <dgm:pt modelId="{084A692D-90F9-4E55-A79C-417BEFAB1D27}" type="pres">
      <dgm:prSet presAssocID="{284B0E6D-8524-4CC0-97CD-6BEC0F1B717C}" presName="spaceRect" presStyleCnt="0"/>
      <dgm:spPr/>
    </dgm:pt>
    <dgm:pt modelId="{007F9CF9-0CE7-4D63-A083-C70214DAAF5D}" type="pres">
      <dgm:prSet presAssocID="{284B0E6D-8524-4CC0-97CD-6BEC0F1B717C}" presName="parTx" presStyleLbl="revTx" presStyleIdx="2" presStyleCnt="4">
        <dgm:presLayoutVars>
          <dgm:chMax val="0"/>
          <dgm:chPref val="0"/>
        </dgm:presLayoutVars>
      </dgm:prSet>
      <dgm:spPr/>
    </dgm:pt>
    <dgm:pt modelId="{3421132A-E6B1-4F66-85C3-4D562CDEE87B}" type="pres">
      <dgm:prSet presAssocID="{DECAB011-EA67-42FE-966A-FBA804BB778D}" presName="sibTrans" presStyleCnt="0"/>
      <dgm:spPr/>
    </dgm:pt>
    <dgm:pt modelId="{255577F6-371A-4CAC-BEC3-20C5A4739CA6}" type="pres">
      <dgm:prSet presAssocID="{3DF2220E-363D-4D3B-B60B-5B031F179912}" presName="compNode" presStyleCnt="0"/>
      <dgm:spPr/>
    </dgm:pt>
    <dgm:pt modelId="{DB58F608-28CD-4446-BA72-A65A7A8A90EB}" type="pres">
      <dgm:prSet presAssocID="{3DF2220E-363D-4D3B-B60B-5B031F179912}" presName="bgRect" presStyleLbl="bgShp" presStyleIdx="3" presStyleCnt="4"/>
      <dgm:spPr/>
    </dgm:pt>
    <dgm:pt modelId="{2C8E7E68-10CC-477D-AE36-59D69A6EB6DE}" type="pres">
      <dgm:prSet presAssocID="{3DF2220E-363D-4D3B-B60B-5B031F179912}"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ethoscope"/>
        </a:ext>
      </dgm:extLst>
    </dgm:pt>
    <dgm:pt modelId="{9D616FB3-2728-4508-A044-4E1FAE0E27CC}" type="pres">
      <dgm:prSet presAssocID="{3DF2220E-363D-4D3B-B60B-5B031F179912}" presName="spaceRect" presStyleCnt="0"/>
      <dgm:spPr/>
    </dgm:pt>
    <dgm:pt modelId="{689E8243-B5C3-45CC-9DC5-D5D321B324A5}" type="pres">
      <dgm:prSet presAssocID="{3DF2220E-363D-4D3B-B60B-5B031F179912}" presName="parTx" presStyleLbl="revTx" presStyleIdx="3" presStyleCnt="4">
        <dgm:presLayoutVars>
          <dgm:chMax val="0"/>
          <dgm:chPref val="0"/>
        </dgm:presLayoutVars>
      </dgm:prSet>
      <dgm:spPr/>
    </dgm:pt>
  </dgm:ptLst>
  <dgm:cxnLst>
    <dgm:cxn modelId="{56DDAE18-6114-460B-A94D-33C314813AEF}" type="presOf" srcId="{3DF2220E-363D-4D3B-B60B-5B031F179912}" destId="{689E8243-B5C3-45CC-9DC5-D5D321B324A5}" srcOrd="0" destOrd="0" presId="urn:microsoft.com/office/officeart/2018/2/layout/IconVerticalSolidList"/>
    <dgm:cxn modelId="{E1A4EB23-537A-40B0-93FD-740D4AA30AAC}" srcId="{05B42300-E906-4BBD-A23E-13A7CCC844E1}" destId="{284B0E6D-8524-4CC0-97CD-6BEC0F1B717C}" srcOrd="2" destOrd="0" parTransId="{9189CF7A-E8D9-482A-83B7-B2682C3398B9}" sibTransId="{DECAB011-EA67-42FE-966A-FBA804BB778D}"/>
    <dgm:cxn modelId="{CEB50A35-47D0-4511-ABD2-50B5EBA4F130}" type="presOf" srcId="{2DF97583-9A44-4E18-B9BC-33911553F763}" destId="{D0710F1A-9E2D-495D-B5BE-83DF0C273ABD}" srcOrd="0" destOrd="0" presId="urn:microsoft.com/office/officeart/2018/2/layout/IconVerticalSolidList"/>
    <dgm:cxn modelId="{86652045-7346-4166-87E1-3BD981225ACD}" srcId="{05B42300-E906-4BBD-A23E-13A7CCC844E1}" destId="{E8E7FEDC-E1E0-42A0-B566-8A93B52D0FD2}" srcOrd="0" destOrd="0" parTransId="{4E36DD47-E8B0-4B5B-AFCD-CDFB4964B38F}" sibTransId="{608FD22B-E78F-4D8E-8944-D006E6AA9064}"/>
    <dgm:cxn modelId="{06B62648-134C-4E56-B9CB-6C0BD164E730}" type="presOf" srcId="{284B0E6D-8524-4CC0-97CD-6BEC0F1B717C}" destId="{007F9CF9-0CE7-4D63-A083-C70214DAAF5D}" srcOrd="0" destOrd="0" presId="urn:microsoft.com/office/officeart/2018/2/layout/IconVerticalSolidList"/>
    <dgm:cxn modelId="{0E1EE789-37ED-4349-A04D-FEF4C2218522}" type="presOf" srcId="{E8E7FEDC-E1E0-42A0-B566-8A93B52D0FD2}" destId="{A46AB5EB-FF87-4992-BCBB-885F3F1EA32F}" srcOrd="0" destOrd="0" presId="urn:microsoft.com/office/officeart/2018/2/layout/IconVerticalSolidList"/>
    <dgm:cxn modelId="{83AF64A0-67CE-40BA-82D9-6D379B24643B}" type="presOf" srcId="{05B42300-E906-4BBD-A23E-13A7CCC844E1}" destId="{7F554243-4A3A-4B88-AC47-E3DC232CDC77}" srcOrd="0" destOrd="0" presId="urn:microsoft.com/office/officeart/2018/2/layout/IconVerticalSolidList"/>
    <dgm:cxn modelId="{07A9D4DC-BD62-476C-A424-8735F48125B8}" srcId="{05B42300-E906-4BBD-A23E-13A7CCC844E1}" destId="{2DF97583-9A44-4E18-B9BC-33911553F763}" srcOrd="1" destOrd="0" parTransId="{E774C2C1-53C7-495C-8A80-CBB0767DE5B6}" sibTransId="{FE134EE2-7CA8-4CF8-91E0-F8164A511A4B}"/>
    <dgm:cxn modelId="{374BFEFA-AECE-4F08-9CE8-43FF6D75151C}" srcId="{05B42300-E906-4BBD-A23E-13A7CCC844E1}" destId="{3DF2220E-363D-4D3B-B60B-5B031F179912}" srcOrd="3" destOrd="0" parTransId="{E3BD37A1-BC1C-40D1-BC83-B486A9FBDF14}" sibTransId="{62990D08-AAAD-4727-ADE0-AB44AD5CB24E}"/>
    <dgm:cxn modelId="{DF1E89E1-C6A8-4113-AE4B-047C609BA2DB}" type="presParOf" srcId="{7F554243-4A3A-4B88-AC47-E3DC232CDC77}" destId="{8474B32D-9952-49DF-BA3A-0353EDF0034A}" srcOrd="0" destOrd="0" presId="urn:microsoft.com/office/officeart/2018/2/layout/IconVerticalSolidList"/>
    <dgm:cxn modelId="{90D0FC3B-5948-4ED0-BA92-4B815CA0511C}" type="presParOf" srcId="{8474B32D-9952-49DF-BA3A-0353EDF0034A}" destId="{6CBD0B10-48D3-41B3-A1B8-099632226374}" srcOrd="0" destOrd="0" presId="urn:microsoft.com/office/officeart/2018/2/layout/IconVerticalSolidList"/>
    <dgm:cxn modelId="{0E92F782-02B3-4CBB-AA1F-C22EA02433F6}" type="presParOf" srcId="{8474B32D-9952-49DF-BA3A-0353EDF0034A}" destId="{616A21A2-E9F8-4082-818F-FB741749B4DD}" srcOrd="1" destOrd="0" presId="urn:microsoft.com/office/officeart/2018/2/layout/IconVerticalSolidList"/>
    <dgm:cxn modelId="{5028F99D-56AD-421F-A178-BEBD06F0264D}" type="presParOf" srcId="{8474B32D-9952-49DF-BA3A-0353EDF0034A}" destId="{9CFD2B7E-B271-432B-95D2-7CD729033559}" srcOrd="2" destOrd="0" presId="urn:microsoft.com/office/officeart/2018/2/layout/IconVerticalSolidList"/>
    <dgm:cxn modelId="{45F3E6FB-BB11-4FF6-9553-300D0E3D44F2}" type="presParOf" srcId="{8474B32D-9952-49DF-BA3A-0353EDF0034A}" destId="{A46AB5EB-FF87-4992-BCBB-885F3F1EA32F}" srcOrd="3" destOrd="0" presId="urn:microsoft.com/office/officeart/2018/2/layout/IconVerticalSolidList"/>
    <dgm:cxn modelId="{32386228-A579-4286-87F6-960086F3346A}" type="presParOf" srcId="{7F554243-4A3A-4B88-AC47-E3DC232CDC77}" destId="{051252E5-2CF6-4A58-84EA-95944FA8F36B}" srcOrd="1" destOrd="0" presId="urn:microsoft.com/office/officeart/2018/2/layout/IconVerticalSolidList"/>
    <dgm:cxn modelId="{BBBF7DC7-369A-4768-A007-9AD757AC0397}" type="presParOf" srcId="{7F554243-4A3A-4B88-AC47-E3DC232CDC77}" destId="{B1311655-E62A-45AD-AEF7-F545E3D403FB}" srcOrd="2" destOrd="0" presId="urn:microsoft.com/office/officeart/2018/2/layout/IconVerticalSolidList"/>
    <dgm:cxn modelId="{E2347274-23C7-44F6-9CFC-242CB4D54514}" type="presParOf" srcId="{B1311655-E62A-45AD-AEF7-F545E3D403FB}" destId="{D674C848-7143-445A-9798-A0663B87AF14}" srcOrd="0" destOrd="0" presId="urn:microsoft.com/office/officeart/2018/2/layout/IconVerticalSolidList"/>
    <dgm:cxn modelId="{A5DECF71-6DA2-4EE1-BB4A-19B43806AFA4}" type="presParOf" srcId="{B1311655-E62A-45AD-AEF7-F545E3D403FB}" destId="{CFE5F2B3-84CF-4C08-92AA-3CCF340403DA}" srcOrd="1" destOrd="0" presId="urn:microsoft.com/office/officeart/2018/2/layout/IconVerticalSolidList"/>
    <dgm:cxn modelId="{E6F5751F-5E4B-4944-82C6-ADDF342AB2E9}" type="presParOf" srcId="{B1311655-E62A-45AD-AEF7-F545E3D403FB}" destId="{03B53D60-84BB-47A3-9268-4730D865F00F}" srcOrd="2" destOrd="0" presId="urn:microsoft.com/office/officeart/2018/2/layout/IconVerticalSolidList"/>
    <dgm:cxn modelId="{AEEB8E18-2C85-4572-902A-C89054E57FAE}" type="presParOf" srcId="{B1311655-E62A-45AD-AEF7-F545E3D403FB}" destId="{D0710F1A-9E2D-495D-B5BE-83DF0C273ABD}" srcOrd="3" destOrd="0" presId="urn:microsoft.com/office/officeart/2018/2/layout/IconVerticalSolidList"/>
    <dgm:cxn modelId="{92C3012C-22B7-4653-BAC2-151DFB22F543}" type="presParOf" srcId="{7F554243-4A3A-4B88-AC47-E3DC232CDC77}" destId="{C045ABA7-97ED-4E7D-BF84-B2DDCA516615}" srcOrd="3" destOrd="0" presId="urn:microsoft.com/office/officeart/2018/2/layout/IconVerticalSolidList"/>
    <dgm:cxn modelId="{4F9DBF77-580E-4CAF-AF43-5C9ADADBC308}" type="presParOf" srcId="{7F554243-4A3A-4B88-AC47-E3DC232CDC77}" destId="{858C4EF7-9BB0-4F0B-A508-D13729D07616}" srcOrd="4" destOrd="0" presId="urn:microsoft.com/office/officeart/2018/2/layout/IconVerticalSolidList"/>
    <dgm:cxn modelId="{83763D36-3979-4338-9174-179AE58CC2F3}" type="presParOf" srcId="{858C4EF7-9BB0-4F0B-A508-D13729D07616}" destId="{8D555878-A849-47EE-BD8E-9FAD15EB52E2}" srcOrd="0" destOrd="0" presId="urn:microsoft.com/office/officeart/2018/2/layout/IconVerticalSolidList"/>
    <dgm:cxn modelId="{D21DB1EA-3480-4E4F-A289-EB015B75DE76}" type="presParOf" srcId="{858C4EF7-9BB0-4F0B-A508-D13729D07616}" destId="{781DD156-C9B9-4915-A1F3-0A3B40D77015}" srcOrd="1" destOrd="0" presId="urn:microsoft.com/office/officeart/2018/2/layout/IconVerticalSolidList"/>
    <dgm:cxn modelId="{598F3E44-A58A-47B8-AEC9-A3C470C3982B}" type="presParOf" srcId="{858C4EF7-9BB0-4F0B-A508-D13729D07616}" destId="{084A692D-90F9-4E55-A79C-417BEFAB1D27}" srcOrd="2" destOrd="0" presId="urn:microsoft.com/office/officeart/2018/2/layout/IconVerticalSolidList"/>
    <dgm:cxn modelId="{4B528847-ACB2-4758-94D9-4A07D0174D02}" type="presParOf" srcId="{858C4EF7-9BB0-4F0B-A508-D13729D07616}" destId="{007F9CF9-0CE7-4D63-A083-C70214DAAF5D}" srcOrd="3" destOrd="0" presId="urn:microsoft.com/office/officeart/2018/2/layout/IconVerticalSolidList"/>
    <dgm:cxn modelId="{CB5F7490-A7C7-43C5-B6E7-20EEB5292079}" type="presParOf" srcId="{7F554243-4A3A-4B88-AC47-E3DC232CDC77}" destId="{3421132A-E6B1-4F66-85C3-4D562CDEE87B}" srcOrd="5" destOrd="0" presId="urn:microsoft.com/office/officeart/2018/2/layout/IconVerticalSolidList"/>
    <dgm:cxn modelId="{BCAB92E1-4DEA-46EF-9A8F-4B85E14C9BDE}" type="presParOf" srcId="{7F554243-4A3A-4B88-AC47-E3DC232CDC77}" destId="{255577F6-371A-4CAC-BEC3-20C5A4739CA6}" srcOrd="6" destOrd="0" presId="urn:microsoft.com/office/officeart/2018/2/layout/IconVerticalSolidList"/>
    <dgm:cxn modelId="{35C308B4-78A1-4172-A47A-C4790B1D5886}" type="presParOf" srcId="{255577F6-371A-4CAC-BEC3-20C5A4739CA6}" destId="{DB58F608-28CD-4446-BA72-A65A7A8A90EB}" srcOrd="0" destOrd="0" presId="urn:microsoft.com/office/officeart/2018/2/layout/IconVerticalSolidList"/>
    <dgm:cxn modelId="{32343249-F442-4EC7-BF23-9D436CFF7D82}" type="presParOf" srcId="{255577F6-371A-4CAC-BEC3-20C5A4739CA6}" destId="{2C8E7E68-10CC-477D-AE36-59D69A6EB6DE}" srcOrd="1" destOrd="0" presId="urn:microsoft.com/office/officeart/2018/2/layout/IconVerticalSolidList"/>
    <dgm:cxn modelId="{B4A50D57-FC80-4E3B-8B6A-BF841DDCE8E2}" type="presParOf" srcId="{255577F6-371A-4CAC-BEC3-20C5A4739CA6}" destId="{9D616FB3-2728-4508-A044-4E1FAE0E27CC}" srcOrd="2" destOrd="0" presId="urn:microsoft.com/office/officeart/2018/2/layout/IconVerticalSolidList"/>
    <dgm:cxn modelId="{7D8B72C8-DD0A-41D5-ACEB-FE4CFF3F37BA}" type="presParOf" srcId="{255577F6-371A-4CAC-BEC3-20C5A4739CA6}" destId="{689E8243-B5C3-45CC-9DC5-D5D321B324A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561060-899E-473B-BC6E-55DFCC524EE1}"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B17B3E3-1261-4243-AA91-ED7EC4915B22}">
      <dgm:prSet/>
      <dgm:spPr/>
      <dgm:t>
        <a:bodyPr/>
        <a:lstStyle/>
        <a:p>
          <a:r>
            <a:rPr lang="en-US"/>
            <a:t>Straightforward pricing: We charge all our patients the same low rate - no surprises.</a:t>
          </a:r>
        </a:p>
      </dgm:t>
    </dgm:pt>
    <dgm:pt modelId="{2AC526A8-5818-4CEE-8D9C-21C3BA245528}" type="parTrans" cxnId="{5DDA750E-C396-4F9E-96A4-51BBFD34D059}">
      <dgm:prSet/>
      <dgm:spPr/>
      <dgm:t>
        <a:bodyPr/>
        <a:lstStyle/>
        <a:p>
          <a:endParaRPr lang="en-US"/>
        </a:p>
      </dgm:t>
    </dgm:pt>
    <dgm:pt modelId="{BACAB12D-FB94-4AAA-8A05-C9D84352A0FA}" type="sibTrans" cxnId="{5DDA750E-C396-4F9E-96A4-51BBFD34D059}">
      <dgm:prSet/>
      <dgm:spPr/>
      <dgm:t>
        <a:bodyPr/>
        <a:lstStyle/>
        <a:p>
          <a:endParaRPr lang="en-US"/>
        </a:p>
      </dgm:t>
    </dgm:pt>
    <dgm:pt modelId="{2DAF9BFC-B348-463C-A16C-1F92596163A2}">
      <dgm:prSet/>
      <dgm:spPr/>
      <dgm:t>
        <a:bodyPr/>
        <a:lstStyle/>
        <a:p>
          <a:r>
            <a:rPr lang="en-US"/>
            <a:t>Hassle-free booking: Schedule your appointment online at your convenience - no need to call during business hours.</a:t>
          </a:r>
        </a:p>
      </dgm:t>
    </dgm:pt>
    <dgm:pt modelId="{B827156A-A7CE-4802-9E93-0E46F5562F15}" type="parTrans" cxnId="{96C0CD13-DE25-4962-9FF4-40EDA40E41B9}">
      <dgm:prSet/>
      <dgm:spPr/>
      <dgm:t>
        <a:bodyPr/>
        <a:lstStyle/>
        <a:p>
          <a:endParaRPr lang="en-US"/>
        </a:p>
      </dgm:t>
    </dgm:pt>
    <dgm:pt modelId="{1CD9F57B-9A21-47EA-A7E0-A46445EDA390}" type="sibTrans" cxnId="{96C0CD13-DE25-4962-9FF4-40EDA40E41B9}">
      <dgm:prSet/>
      <dgm:spPr/>
      <dgm:t>
        <a:bodyPr/>
        <a:lstStyle/>
        <a:p>
          <a:endParaRPr lang="en-US"/>
        </a:p>
      </dgm:t>
    </dgm:pt>
    <dgm:pt modelId="{004EADBD-A29A-4CEB-86E7-2716D872EB83}">
      <dgm:prSet/>
      <dgm:spPr/>
      <dgm:t>
        <a:bodyPr/>
        <a:lstStyle/>
        <a:p>
          <a:r>
            <a:rPr lang="en-US"/>
            <a:t>Devoted care: We schedule enough time at each visit to make sure all of your questions are answered.</a:t>
          </a:r>
        </a:p>
      </dgm:t>
    </dgm:pt>
    <dgm:pt modelId="{422FE61B-CFB2-4255-8414-D0F767FDBF31}" type="parTrans" cxnId="{6ED7D08C-1817-4353-B077-473116A46947}">
      <dgm:prSet/>
      <dgm:spPr/>
      <dgm:t>
        <a:bodyPr/>
        <a:lstStyle/>
        <a:p>
          <a:endParaRPr lang="en-US"/>
        </a:p>
      </dgm:t>
    </dgm:pt>
    <dgm:pt modelId="{9FD7AF6F-7BFB-4AD4-BA9D-1669FD78E1E3}" type="sibTrans" cxnId="{6ED7D08C-1817-4353-B077-473116A46947}">
      <dgm:prSet/>
      <dgm:spPr/>
      <dgm:t>
        <a:bodyPr/>
        <a:lstStyle/>
        <a:p>
          <a:endParaRPr lang="en-US"/>
        </a:p>
      </dgm:t>
    </dgm:pt>
    <dgm:pt modelId="{0EDD1677-6700-498D-9098-F1B261024B97}">
      <dgm:prSet/>
      <dgm:spPr/>
      <dgm:t>
        <a:bodyPr/>
        <a:lstStyle/>
        <a:p>
          <a:r>
            <a:rPr lang="en-US"/>
            <a:t>Within your reach: Follow-up appointments may be done by video chat for your convenience.</a:t>
          </a:r>
        </a:p>
      </dgm:t>
    </dgm:pt>
    <dgm:pt modelId="{FB10127D-D0B9-4ECE-9B16-A0BBFD2F1642}" type="parTrans" cxnId="{49227D85-7193-4AAE-8189-FBB6E39DA960}">
      <dgm:prSet/>
      <dgm:spPr/>
      <dgm:t>
        <a:bodyPr/>
        <a:lstStyle/>
        <a:p>
          <a:endParaRPr lang="en-US"/>
        </a:p>
      </dgm:t>
    </dgm:pt>
    <dgm:pt modelId="{7833CBDE-7567-48F2-9DB9-FE405E33E791}" type="sibTrans" cxnId="{49227D85-7193-4AAE-8189-FBB6E39DA960}">
      <dgm:prSet/>
      <dgm:spPr/>
      <dgm:t>
        <a:bodyPr/>
        <a:lstStyle/>
        <a:p>
          <a:endParaRPr lang="en-US"/>
        </a:p>
      </dgm:t>
    </dgm:pt>
    <dgm:pt modelId="{58000292-BC2F-40D4-98BE-097C24171964}">
      <dgm:prSet/>
      <dgm:spPr/>
      <dgm:t>
        <a:bodyPr/>
        <a:lstStyle/>
        <a:p>
          <a:r>
            <a:rPr lang="en-US"/>
            <a:t>Save on lab costs: If paying upfront for labs, we offer discounted pricing of 85-90% off standard rates.</a:t>
          </a:r>
        </a:p>
      </dgm:t>
    </dgm:pt>
    <dgm:pt modelId="{CB9AE167-C275-471C-9308-01D46F10A798}" type="parTrans" cxnId="{E310256D-CD88-47C5-B6DF-109ACA7BCC60}">
      <dgm:prSet/>
      <dgm:spPr/>
      <dgm:t>
        <a:bodyPr/>
        <a:lstStyle/>
        <a:p>
          <a:endParaRPr lang="en-US"/>
        </a:p>
      </dgm:t>
    </dgm:pt>
    <dgm:pt modelId="{81A8BB3E-7F1E-46F4-8B18-B650DD26020C}" type="sibTrans" cxnId="{E310256D-CD88-47C5-B6DF-109ACA7BCC60}">
      <dgm:prSet/>
      <dgm:spPr/>
      <dgm:t>
        <a:bodyPr/>
        <a:lstStyle/>
        <a:p>
          <a:endParaRPr lang="en-US"/>
        </a:p>
      </dgm:t>
    </dgm:pt>
    <dgm:pt modelId="{AE2DDB2B-DDD0-42E9-BD1E-946DCBA4A8BC}">
      <dgm:prSet/>
      <dgm:spPr/>
      <dgm:t>
        <a:bodyPr/>
        <a:lstStyle/>
        <a:p>
          <a:r>
            <a:rPr lang="en-US"/>
            <a:t>Close to you: Conveniently located just outside the 610 Loop near the Galleria in Houston, TX.</a:t>
          </a:r>
        </a:p>
      </dgm:t>
    </dgm:pt>
    <dgm:pt modelId="{2466E66C-5ED6-41AC-AAB9-AED47FF7EE1E}" type="parTrans" cxnId="{7993C40A-5191-409C-88AD-09BFBD14BA07}">
      <dgm:prSet/>
      <dgm:spPr/>
      <dgm:t>
        <a:bodyPr/>
        <a:lstStyle/>
        <a:p>
          <a:endParaRPr lang="en-US"/>
        </a:p>
      </dgm:t>
    </dgm:pt>
    <dgm:pt modelId="{D2E5AD90-400D-4490-94D3-F7B411A98A74}" type="sibTrans" cxnId="{7993C40A-5191-409C-88AD-09BFBD14BA07}">
      <dgm:prSet/>
      <dgm:spPr/>
      <dgm:t>
        <a:bodyPr/>
        <a:lstStyle/>
        <a:p>
          <a:endParaRPr lang="en-US"/>
        </a:p>
      </dgm:t>
    </dgm:pt>
    <dgm:pt modelId="{6365B337-03D2-4CD3-BFF0-B2A1F56B2251}" type="pres">
      <dgm:prSet presAssocID="{E1561060-899E-473B-BC6E-55DFCC524EE1}" presName="root" presStyleCnt="0">
        <dgm:presLayoutVars>
          <dgm:dir/>
          <dgm:resizeHandles val="exact"/>
        </dgm:presLayoutVars>
      </dgm:prSet>
      <dgm:spPr/>
    </dgm:pt>
    <dgm:pt modelId="{5D61150C-E22F-43CA-8CD1-25EC090D1710}" type="pres">
      <dgm:prSet presAssocID="{E1561060-899E-473B-BC6E-55DFCC524EE1}" presName="container" presStyleCnt="0">
        <dgm:presLayoutVars>
          <dgm:dir/>
          <dgm:resizeHandles val="exact"/>
        </dgm:presLayoutVars>
      </dgm:prSet>
      <dgm:spPr/>
    </dgm:pt>
    <dgm:pt modelId="{E752196F-93F3-49FC-ADC3-0A70A5ED1178}" type="pres">
      <dgm:prSet presAssocID="{AB17B3E3-1261-4243-AA91-ED7EC4915B22}" presName="compNode" presStyleCnt="0"/>
      <dgm:spPr/>
    </dgm:pt>
    <dgm:pt modelId="{CD6C3505-0956-4555-8E5D-D698DD522816}" type="pres">
      <dgm:prSet presAssocID="{AB17B3E3-1261-4243-AA91-ED7EC4915B22}" presName="iconBgRect" presStyleLbl="bgShp" presStyleIdx="0" presStyleCnt="6"/>
      <dgm:spPr/>
    </dgm:pt>
    <dgm:pt modelId="{F7E50D22-505A-4849-A431-E30AD39BC0D3}" type="pres">
      <dgm:prSet presAssocID="{AB17B3E3-1261-4243-AA91-ED7EC4915B22}"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mpty Battery"/>
        </a:ext>
      </dgm:extLst>
    </dgm:pt>
    <dgm:pt modelId="{1E605D17-11BC-41F1-B5E5-E19DF436ECAE}" type="pres">
      <dgm:prSet presAssocID="{AB17B3E3-1261-4243-AA91-ED7EC4915B22}" presName="spaceRect" presStyleCnt="0"/>
      <dgm:spPr/>
    </dgm:pt>
    <dgm:pt modelId="{26F1DF3D-B58D-4059-BC8B-A02803914F15}" type="pres">
      <dgm:prSet presAssocID="{AB17B3E3-1261-4243-AA91-ED7EC4915B22}" presName="textRect" presStyleLbl="revTx" presStyleIdx="0" presStyleCnt="6">
        <dgm:presLayoutVars>
          <dgm:chMax val="1"/>
          <dgm:chPref val="1"/>
        </dgm:presLayoutVars>
      </dgm:prSet>
      <dgm:spPr/>
    </dgm:pt>
    <dgm:pt modelId="{7932470D-D7C0-44CF-8008-CA87324C4E72}" type="pres">
      <dgm:prSet presAssocID="{BACAB12D-FB94-4AAA-8A05-C9D84352A0FA}" presName="sibTrans" presStyleLbl="sibTrans2D1" presStyleIdx="0" presStyleCnt="0"/>
      <dgm:spPr/>
    </dgm:pt>
    <dgm:pt modelId="{1FE5A582-106F-4CEA-9BB6-AB1F9958AC0C}" type="pres">
      <dgm:prSet presAssocID="{2DAF9BFC-B348-463C-A16C-1F92596163A2}" presName="compNode" presStyleCnt="0"/>
      <dgm:spPr/>
    </dgm:pt>
    <dgm:pt modelId="{B7B3C63F-7982-439B-849A-35554E1C898F}" type="pres">
      <dgm:prSet presAssocID="{2DAF9BFC-B348-463C-A16C-1F92596163A2}" presName="iconBgRect" presStyleLbl="bgShp" presStyleIdx="1" presStyleCnt="6"/>
      <dgm:spPr/>
    </dgm:pt>
    <dgm:pt modelId="{0BF29111-1A07-4E5C-B091-D19C41358EC2}" type="pres">
      <dgm:prSet presAssocID="{2DAF9BFC-B348-463C-A16C-1F92596163A2}"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eaker Phone"/>
        </a:ext>
      </dgm:extLst>
    </dgm:pt>
    <dgm:pt modelId="{85B48A69-4411-462B-A748-B130CAA38F68}" type="pres">
      <dgm:prSet presAssocID="{2DAF9BFC-B348-463C-A16C-1F92596163A2}" presName="spaceRect" presStyleCnt="0"/>
      <dgm:spPr/>
    </dgm:pt>
    <dgm:pt modelId="{DA566C81-D0EA-4022-A2CB-3C635B003B5E}" type="pres">
      <dgm:prSet presAssocID="{2DAF9BFC-B348-463C-A16C-1F92596163A2}" presName="textRect" presStyleLbl="revTx" presStyleIdx="1" presStyleCnt="6">
        <dgm:presLayoutVars>
          <dgm:chMax val="1"/>
          <dgm:chPref val="1"/>
        </dgm:presLayoutVars>
      </dgm:prSet>
      <dgm:spPr/>
    </dgm:pt>
    <dgm:pt modelId="{F627A687-507C-4AC6-9173-C62EAC8B93A3}" type="pres">
      <dgm:prSet presAssocID="{1CD9F57B-9A21-47EA-A7E0-A46445EDA390}" presName="sibTrans" presStyleLbl="sibTrans2D1" presStyleIdx="0" presStyleCnt="0"/>
      <dgm:spPr/>
    </dgm:pt>
    <dgm:pt modelId="{205205A6-A7A6-4A6D-9D2A-2712FEF5BE08}" type="pres">
      <dgm:prSet presAssocID="{004EADBD-A29A-4CEB-86E7-2716D872EB83}" presName="compNode" presStyleCnt="0"/>
      <dgm:spPr/>
    </dgm:pt>
    <dgm:pt modelId="{449CC971-3893-4DAE-A2D5-96111D63521A}" type="pres">
      <dgm:prSet presAssocID="{004EADBD-A29A-4CEB-86E7-2716D872EB83}" presName="iconBgRect" presStyleLbl="bgShp" presStyleIdx="2" presStyleCnt="6"/>
      <dgm:spPr/>
    </dgm:pt>
    <dgm:pt modelId="{221BF3A5-9237-4857-9594-88171C90043C}" type="pres">
      <dgm:prSet presAssocID="{004EADBD-A29A-4CEB-86E7-2716D872EB83}"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onthly calendar"/>
        </a:ext>
      </dgm:extLst>
    </dgm:pt>
    <dgm:pt modelId="{A903EED3-A041-4353-9042-6C3206637BB4}" type="pres">
      <dgm:prSet presAssocID="{004EADBD-A29A-4CEB-86E7-2716D872EB83}" presName="spaceRect" presStyleCnt="0"/>
      <dgm:spPr/>
    </dgm:pt>
    <dgm:pt modelId="{A1C40990-DE10-4F25-8522-1D8FB7EA216D}" type="pres">
      <dgm:prSet presAssocID="{004EADBD-A29A-4CEB-86E7-2716D872EB83}" presName="textRect" presStyleLbl="revTx" presStyleIdx="2" presStyleCnt="6">
        <dgm:presLayoutVars>
          <dgm:chMax val="1"/>
          <dgm:chPref val="1"/>
        </dgm:presLayoutVars>
      </dgm:prSet>
      <dgm:spPr/>
    </dgm:pt>
    <dgm:pt modelId="{D737F6DB-9650-4AB3-AA73-0F9A5BAB2228}" type="pres">
      <dgm:prSet presAssocID="{9FD7AF6F-7BFB-4AD4-BA9D-1669FD78E1E3}" presName="sibTrans" presStyleLbl="sibTrans2D1" presStyleIdx="0" presStyleCnt="0"/>
      <dgm:spPr/>
    </dgm:pt>
    <dgm:pt modelId="{C88750BF-5C6A-478D-BBCE-FB51E5770189}" type="pres">
      <dgm:prSet presAssocID="{0EDD1677-6700-498D-9098-F1B261024B97}" presName="compNode" presStyleCnt="0"/>
      <dgm:spPr/>
    </dgm:pt>
    <dgm:pt modelId="{E285C926-6618-46EB-BDBF-0D0A9E5B457F}" type="pres">
      <dgm:prSet presAssocID="{0EDD1677-6700-498D-9098-F1B261024B97}" presName="iconBgRect" presStyleLbl="bgShp" presStyleIdx="3" presStyleCnt="6"/>
      <dgm:spPr/>
    </dgm:pt>
    <dgm:pt modelId="{7B65C77F-62F7-457A-ABC9-B465D18235A9}" type="pres">
      <dgm:prSet presAssocID="{0EDD1677-6700-498D-9098-F1B261024B97}"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Bubble"/>
        </a:ext>
      </dgm:extLst>
    </dgm:pt>
    <dgm:pt modelId="{47175203-8D5B-49E5-A48F-EC12528100AB}" type="pres">
      <dgm:prSet presAssocID="{0EDD1677-6700-498D-9098-F1B261024B97}" presName="spaceRect" presStyleCnt="0"/>
      <dgm:spPr/>
    </dgm:pt>
    <dgm:pt modelId="{8B631D2B-1F18-4F5E-B42A-FA45805DCB4D}" type="pres">
      <dgm:prSet presAssocID="{0EDD1677-6700-498D-9098-F1B261024B97}" presName="textRect" presStyleLbl="revTx" presStyleIdx="3" presStyleCnt="6">
        <dgm:presLayoutVars>
          <dgm:chMax val="1"/>
          <dgm:chPref val="1"/>
        </dgm:presLayoutVars>
      </dgm:prSet>
      <dgm:spPr/>
    </dgm:pt>
    <dgm:pt modelId="{1A5676D9-DA0B-467E-8278-63A7D450CD4C}" type="pres">
      <dgm:prSet presAssocID="{7833CBDE-7567-48F2-9DB9-FE405E33E791}" presName="sibTrans" presStyleLbl="sibTrans2D1" presStyleIdx="0" presStyleCnt="0"/>
      <dgm:spPr/>
    </dgm:pt>
    <dgm:pt modelId="{6D0EEFF0-D7D0-4275-9278-3749548431A2}" type="pres">
      <dgm:prSet presAssocID="{58000292-BC2F-40D4-98BE-097C24171964}" presName="compNode" presStyleCnt="0"/>
      <dgm:spPr/>
    </dgm:pt>
    <dgm:pt modelId="{5899D856-2C27-4611-A9AD-E65565262EDA}" type="pres">
      <dgm:prSet presAssocID="{58000292-BC2F-40D4-98BE-097C24171964}" presName="iconBgRect" presStyleLbl="bgShp" presStyleIdx="4" presStyleCnt="6"/>
      <dgm:spPr/>
    </dgm:pt>
    <dgm:pt modelId="{06ECA7DA-1AE6-40CD-9C46-70B73822AB06}" type="pres">
      <dgm:prSet presAssocID="{58000292-BC2F-40D4-98BE-097C24171964}"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ollar"/>
        </a:ext>
      </dgm:extLst>
    </dgm:pt>
    <dgm:pt modelId="{06C67A64-C153-4ACD-8495-282BD3D2B264}" type="pres">
      <dgm:prSet presAssocID="{58000292-BC2F-40D4-98BE-097C24171964}" presName="spaceRect" presStyleCnt="0"/>
      <dgm:spPr/>
    </dgm:pt>
    <dgm:pt modelId="{E3816979-9DCE-4F2F-9222-48676B2040F7}" type="pres">
      <dgm:prSet presAssocID="{58000292-BC2F-40D4-98BE-097C24171964}" presName="textRect" presStyleLbl="revTx" presStyleIdx="4" presStyleCnt="6">
        <dgm:presLayoutVars>
          <dgm:chMax val="1"/>
          <dgm:chPref val="1"/>
        </dgm:presLayoutVars>
      </dgm:prSet>
      <dgm:spPr/>
    </dgm:pt>
    <dgm:pt modelId="{4E723E81-2F48-418B-9119-148DA3B55857}" type="pres">
      <dgm:prSet presAssocID="{81A8BB3E-7F1E-46F4-8B18-B650DD26020C}" presName="sibTrans" presStyleLbl="sibTrans2D1" presStyleIdx="0" presStyleCnt="0"/>
      <dgm:spPr/>
    </dgm:pt>
    <dgm:pt modelId="{6CB52E23-71FC-47AD-8896-35F79BCE6E98}" type="pres">
      <dgm:prSet presAssocID="{AE2DDB2B-DDD0-42E9-BD1E-946DCBA4A8BC}" presName="compNode" presStyleCnt="0"/>
      <dgm:spPr/>
    </dgm:pt>
    <dgm:pt modelId="{D4509CEC-3138-4FDB-9448-67AF11B1B64D}" type="pres">
      <dgm:prSet presAssocID="{AE2DDB2B-DDD0-42E9-BD1E-946DCBA4A8BC}" presName="iconBgRect" presStyleLbl="bgShp" presStyleIdx="5" presStyleCnt="6"/>
      <dgm:spPr/>
    </dgm:pt>
    <dgm:pt modelId="{B4A6B67A-EF19-4526-B7B0-E7A88B794672}" type="pres">
      <dgm:prSet presAssocID="{AE2DDB2B-DDD0-42E9-BD1E-946DCBA4A8BC}"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idney"/>
        </a:ext>
      </dgm:extLst>
    </dgm:pt>
    <dgm:pt modelId="{C09518BE-D95C-4359-9A06-91D978509214}" type="pres">
      <dgm:prSet presAssocID="{AE2DDB2B-DDD0-42E9-BD1E-946DCBA4A8BC}" presName="spaceRect" presStyleCnt="0"/>
      <dgm:spPr/>
    </dgm:pt>
    <dgm:pt modelId="{35E457F4-B653-4373-B067-80DF89577BF5}" type="pres">
      <dgm:prSet presAssocID="{AE2DDB2B-DDD0-42E9-BD1E-946DCBA4A8BC}" presName="textRect" presStyleLbl="revTx" presStyleIdx="5" presStyleCnt="6">
        <dgm:presLayoutVars>
          <dgm:chMax val="1"/>
          <dgm:chPref val="1"/>
        </dgm:presLayoutVars>
      </dgm:prSet>
      <dgm:spPr/>
    </dgm:pt>
  </dgm:ptLst>
  <dgm:cxnLst>
    <dgm:cxn modelId="{4486FB04-3EEA-A54E-9C8C-2B2B5CAA438A}" type="presOf" srcId="{004EADBD-A29A-4CEB-86E7-2716D872EB83}" destId="{A1C40990-DE10-4F25-8522-1D8FB7EA216D}" srcOrd="0" destOrd="0" presId="urn:microsoft.com/office/officeart/2018/2/layout/IconCircleList"/>
    <dgm:cxn modelId="{7993C40A-5191-409C-88AD-09BFBD14BA07}" srcId="{E1561060-899E-473B-BC6E-55DFCC524EE1}" destId="{AE2DDB2B-DDD0-42E9-BD1E-946DCBA4A8BC}" srcOrd="5" destOrd="0" parTransId="{2466E66C-5ED6-41AC-AAB9-AED47FF7EE1E}" sibTransId="{D2E5AD90-400D-4490-94D3-F7B411A98A74}"/>
    <dgm:cxn modelId="{7C2EBA0C-B5C7-164A-AD77-93D26D632177}" type="presOf" srcId="{81A8BB3E-7F1E-46F4-8B18-B650DD26020C}" destId="{4E723E81-2F48-418B-9119-148DA3B55857}" srcOrd="0" destOrd="0" presId="urn:microsoft.com/office/officeart/2018/2/layout/IconCircleList"/>
    <dgm:cxn modelId="{5DDA750E-C396-4F9E-96A4-51BBFD34D059}" srcId="{E1561060-899E-473B-BC6E-55DFCC524EE1}" destId="{AB17B3E3-1261-4243-AA91-ED7EC4915B22}" srcOrd="0" destOrd="0" parTransId="{2AC526A8-5818-4CEE-8D9C-21C3BA245528}" sibTransId="{BACAB12D-FB94-4AAA-8A05-C9D84352A0FA}"/>
    <dgm:cxn modelId="{96C0CD13-DE25-4962-9FF4-40EDA40E41B9}" srcId="{E1561060-899E-473B-BC6E-55DFCC524EE1}" destId="{2DAF9BFC-B348-463C-A16C-1F92596163A2}" srcOrd="1" destOrd="0" parTransId="{B827156A-A7CE-4802-9E93-0E46F5562F15}" sibTransId="{1CD9F57B-9A21-47EA-A7E0-A46445EDA390}"/>
    <dgm:cxn modelId="{0A326F17-36BD-C748-B5B3-42807191E0E8}" type="presOf" srcId="{AE2DDB2B-DDD0-42E9-BD1E-946DCBA4A8BC}" destId="{35E457F4-B653-4373-B067-80DF89577BF5}" srcOrd="0" destOrd="0" presId="urn:microsoft.com/office/officeart/2018/2/layout/IconCircleList"/>
    <dgm:cxn modelId="{C8447E1B-7A50-724D-AAF5-D708930231F2}" type="presOf" srcId="{7833CBDE-7567-48F2-9DB9-FE405E33E791}" destId="{1A5676D9-DA0B-467E-8278-63A7D450CD4C}" srcOrd="0" destOrd="0" presId="urn:microsoft.com/office/officeart/2018/2/layout/IconCircleList"/>
    <dgm:cxn modelId="{CABE9830-74E0-7041-A2EC-DF11FD1BB817}" type="presOf" srcId="{AB17B3E3-1261-4243-AA91-ED7EC4915B22}" destId="{26F1DF3D-B58D-4059-BC8B-A02803914F15}" srcOrd="0" destOrd="0" presId="urn:microsoft.com/office/officeart/2018/2/layout/IconCircleList"/>
    <dgm:cxn modelId="{58B9BC33-CD03-174F-ADA1-53DBA6354CFB}" type="presOf" srcId="{0EDD1677-6700-498D-9098-F1B261024B97}" destId="{8B631D2B-1F18-4F5E-B42A-FA45805DCB4D}" srcOrd="0" destOrd="0" presId="urn:microsoft.com/office/officeart/2018/2/layout/IconCircleList"/>
    <dgm:cxn modelId="{2027C43A-CFB5-614D-A37B-823BCBE67B8E}" type="presOf" srcId="{E1561060-899E-473B-BC6E-55DFCC524EE1}" destId="{6365B337-03D2-4CD3-BFF0-B2A1F56B2251}" srcOrd="0" destOrd="0" presId="urn:microsoft.com/office/officeart/2018/2/layout/IconCircleList"/>
    <dgm:cxn modelId="{75FFF94F-4260-5541-A75F-5B321530D496}" type="presOf" srcId="{9FD7AF6F-7BFB-4AD4-BA9D-1669FD78E1E3}" destId="{D737F6DB-9650-4AB3-AA73-0F9A5BAB2228}" srcOrd="0" destOrd="0" presId="urn:microsoft.com/office/officeart/2018/2/layout/IconCircleList"/>
    <dgm:cxn modelId="{86A75B54-4CC4-C245-A1CA-32488AF689CE}" type="presOf" srcId="{58000292-BC2F-40D4-98BE-097C24171964}" destId="{E3816979-9DCE-4F2F-9222-48676B2040F7}" srcOrd="0" destOrd="0" presId="urn:microsoft.com/office/officeart/2018/2/layout/IconCircleList"/>
    <dgm:cxn modelId="{E310256D-CD88-47C5-B6DF-109ACA7BCC60}" srcId="{E1561060-899E-473B-BC6E-55DFCC524EE1}" destId="{58000292-BC2F-40D4-98BE-097C24171964}" srcOrd="4" destOrd="0" parTransId="{CB9AE167-C275-471C-9308-01D46F10A798}" sibTransId="{81A8BB3E-7F1E-46F4-8B18-B650DD26020C}"/>
    <dgm:cxn modelId="{CC0B5F85-5D76-184E-83BE-3BC44EB1B78C}" type="presOf" srcId="{1CD9F57B-9A21-47EA-A7E0-A46445EDA390}" destId="{F627A687-507C-4AC6-9173-C62EAC8B93A3}" srcOrd="0" destOrd="0" presId="urn:microsoft.com/office/officeart/2018/2/layout/IconCircleList"/>
    <dgm:cxn modelId="{49227D85-7193-4AAE-8189-FBB6E39DA960}" srcId="{E1561060-899E-473B-BC6E-55DFCC524EE1}" destId="{0EDD1677-6700-498D-9098-F1B261024B97}" srcOrd="3" destOrd="0" parTransId="{FB10127D-D0B9-4ECE-9B16-A0BBFD2F1642}" sibTransId="{7833CBDE-7567-48F2-9DB9-FE405E33E791}"/>
    <dgm:cxn modelId="{6ED7D08C-1817-4353-B077-473116A46947}" srcId="{E1561060-899E-473B-BC6E-55DFCC524EE1}" destId="{004EADBD-A29A-4CEB-86E7-2716D872EB83}" srcOrd="2" destOrd="0" parTransId="{422FE61B-CFB2-4255-8414-D0F767FDBF31}" sibTransId="{9FD7AF6F-7BFB-4AD4-BA9D-1669FD78E1E3}"/>
    <dgm:cxn modelId="{897D5E99-BF2A-4143-95B6-BD2B03E047F0}" type="presOf" srcId="{2DAF9BFC-B348-463C-A16C-1F92596163A2}" destId="{DA566C81-D0EA-4022-A2CB-3C635B003B5E}" srcOrd="0" destOrd="0" presId="urn:microsoft.com/office/officeart/2018/2/layout/IconCircleList"/>
    <dgm:cxn modelId="{99E8E1C7-6FC5-8A47-9166-C3A4D0C77746}" type="presOf" srcId="{BACAB12D-FB94-4AAA-8A05-C9D84352A0FA}" destId="{7932470D-D7C0-44CF-8008-CA87324C4E72}" srcOrd="0" destOrd="0" presId="urn:microsoft.com/office/officeart/2018/2/layout/IconCircleList"/>
    <dgm:cxn modelId="{1B1A8878-BBD5-E545-82AD-640DCF9E011A}" type="presParOf" srcId="{6365B337-03D2-4CD3-BFF0-B2A1F56B2251}" destId="{5D61150C-E22F-43CA-8CD1-25EC090D1710}" srcOrd="0" destOrd="0" presId="urn:microsoft.com/office/officeart/2018/2/layout/IconCircleList"/>
    <dgm:cxn modelId="{520659C9-D304-D445-A839-FFF61A144608}" type="presParOf" srcId="{5D61150C-E22F-43CA-8CD1-25EC090D1710}" destId="{E752196F-93F3-49FC-ADC3-0A70A5ED1178}" srcOrd="0" destOrd="0" presId="urn:microsoft.com/office/officeart/2018/2/layout/IconCircleList"/>
    <dgm:cxn modelId="{065E6F52-6B6C-454F-B267-A49F89DA472E}" type="presParOf" srcId="{E752196F-93F3-49FC-ADC3-0A70A5ED1178}" destId="{CD6C3505-0956-4555-8E5D-D698DD522816}" srcOrd="0" destOrd="0" presId="urn:microsoft.com/office/officeart/2018/2/layout/IconCircleList"/>
    <dgm:cxn modelId="{4599DB5F-1070-0145-AE5E-EE3E87FD93B8}" type="presParOf" srcId="{E752196F-93F3-49FC-ADC3-0A70A5ED1178}" destId="{F7E50D22-505A-4849-A431-E30AD39BC0D3}" srcOrd="1" destOrd="0" presId="urn:microsoft.com/office/officeart/2018/2/layout/IconCircleList"/>
    <dgm:cxn modelId="{C6B365A9-B63F-044A-81DB-2B36AA2AB90D}" type="presParOf" srcId="{E752196F-93F3-49FC-ADC3-0A70A5ED1178}" destId="{1E605D17-11BC-41F1-B5E5-E19DF436ECAE}" srcOrd="2" destOrd="0" presId="urn:microsoft.com/office/officeart/2018/2/layout/IconCircleList"/>
    <dgm:cxn modelId="{30FC3471-03FB-674D-B33D-FECF5B87B0BA}" type="presParOf" srcId="{E752196F-93F3-49FC-ADC3-0A70A5ED1178}" destId="{26F1DF3D-B58D-4059-BC8B-A02803914F15}" srcOrd="3" destOrd="0" presId="urn:microsoft.com/office/officeart/2018/2/layout/IconCircleList"/>
    <dgm:cxn modelId="{D2DEC7B3-CF97-CD4B-8681-AA0171A3F3E0}" type="presParOf" srcId="{5D61150C-E22F-43CA-8CD1-25EC090D1710}" destId="{7932470D-D7C0-44CF-8008-CA87324C4E72}" srcOrd="1" destOrd="0" presId="urn:microsoft.com/office/officeart/2018/2/layout/IconCircleList"/>
    <dgm:cxn modelId="{EDFE25BF-4811-2345-94B0-24E8AEE30167}" type="presParOf" srcId="{5D61150C-E22F-43CA-8CD1-25EC090D1710}" destId="{1FE5A582-106F-4CEA-9BB6-AB1F9958AC0C}" srcOrd="2" destOrd="0" presId="urn:microsoft.com/office/officeart/2018/2/layout/IconCircleList"/>
    <dgm:cxn modelId="{B80E9113-FB3B-BF49-9B80-F7C0DE482613}" type="presParOf" srcId="{1FE5A582-106F-4CEA-9BB6-AB1F9958AC0C}" destId="{B7B3C63F-7982-439B-849A-35554E1C898F}" srcOrd="0" destOrd="0" presId="urn:microsoft.com/office/officeart/2018/2/layout/IconCircleList"/>
    <dgm:cxn modelId="{C7160F78-C872-DF47-AD73-9E12D6FAFC8B}" type="presParOf" srcId="{1FE5A582-106F-4CEA-9BB6-AB1F9958AC0C}" destId="{0BF29111-1A07-4E5C-B091-D19C41358EC2}" srcOrd="1" destOrd="0" presId="urn:microsoft.com/office/officeart/2018/2/layout/IconCircleList"/>
    <dgm:cxn modelId="{4A0FB01C-ADB6-BE46-87B8-E01D7D4048DC}" type="presParOf" srcId="{1FE5A582-106F-4CEA-9BB6-AB1F9958AC0C}" destId="{85B48A69-4411-462B-A748-B130CAA38F68}" srcOrd="2" destOrd="0" presId="urn:microsoft.com/office/officeart/2018/2/layout/IconCircleList"/>
    <dgm:cxn modelId="{E4B0827B-C2A5-7C44-BB03-E386D3AF6BDA}" type="presParOf" srcId="{1FE5A582-106F-4CEA-9BB6-AB1F9958AC0C}" destId="{DA566C81-D0EA-4022-A2CB-3C635B003B5E}" srcOrd="3" destOrd="0" presId="urn:microsoft.com/office/officeart/2018/2/layout/IconCircleList"/>
    <dgm:cxn modelId="{CB9FFCA8-4D5B-2D47-9024-13ED6CB963A4}" type="presParOf" srcId="{5D61150C-E22F-43CA-8CD1-25EC090D1710}" destId="{F627A687-507C-4AC6-9173-C62EAC8B93A3}" srcOrd="3" destOrd="0" presId="urn:microsoft.com/office/officeart/2018/2/layout/IconCircleList"/>
    <dgm:cxn modelId="{B37F3677-173A-8347-B287-D5E0EDDBB9C1}" type="presParOf" srcId="{5D61150C-E22F-43CA-8CD1-25EC090D1710}" destId="{205205A6-A7A6-4A6D-9D2A-2712FEF5BE08}" srcOrd="4" destOrd="0" presId="urn:microsoft.com/office/officeart/2018/2/layout/IconCircleList"/>
    <dgm:cxn modelId="{98DF127B-4A2B-EB42-AF49-A172216D6B18}" type="presParOf" srcId="{205205A6-A7A6-4A6D-9D2A-2712FEF5BE08}" destId="{449CC971-3893-4DAE-A2D5-96111D63521A}" srcOrd="0" destOrd="0" presId="urn:microsoft.com/office/officeart/2018/2/layout/IconCircleList"/>
    <dgm:cxn modelId="{F370FDBB-C866-6849-A06C-7B31BA748CC9}" type="presParOf" srcId="{205205A6-A7A6-4A6D-9D2A-2712FEF5BE08}" destId="{221BF3A5-9237-4857-9594-88171C90043C}" srcOrd="1" destOrd="0" presId="urn:microsoft.com/office/officeart/2018/2/layout/IconCircleList"/>
    <dgm:cxn modelId="{10A1F777-39F4-D947-BAF0-1859F725DC6F}" type="presParOf" srcId="{205205A6-A7A6-4A6D-9D2A-2712FEF5BE08}" destId="{A903EED3-A041-4353-9042-6C3206637BB4}" srcOrd="2" destOrd="0" presId="urn:microsoft.com/office/officeart/2018/2/layout/IconCircleList"/>
    <dgm:cxn modelId="{FB2D1766-C006-1E48-8611-E1286F602001}" type="presParOf" srcId="{205205A6-A7A6-4A6D-9D2A-2712FEF5BE08}" destId="{A1C40990-DE10-4F25-8522-1D8FB7EA216D}" srcOrd="3" destOrd="0" presId="urn:microsoft.com/office/officeart/2018/2/layout/IconCircleList"/>
    <dgm:cxn modelId="{AD2986BE-1678-5342-95FC-16D1732AFDFB}" type="presParOf" srcId="{5D61150C-E22F-43CA-8CD1-25EC090D1710}" destId="{D737F6DB-9650-4AB3-AA73-0F9A5BAB2228}" srcOrd="5" destOrd="0" presId="urn:microsoft.com/office/officeart/2018/2/layout/IconCircleList"/>
    <dgm:cxn modelId="{86B63992-4489-C248-B2DF-B0CEFC25FB8D}" type="presParOf" srcId="{5D61150C-E22F-43CA-8CD1-25EC090D1710}" destId="{C88750BF-5C6A-478D-BBCE-FB51E5770189}" srcOrd="6" destOrd="0" presId="urn:microsoft.com/office/officeart/2018/2/layout/IconCircleList"/>
    <dgm:cxn modelId="{0E97A3D5-ACDD-DF4F-8AB2-F4B74074AF6E}" type="presParOf" srcId="{C88750BF-5C6A-478D-BBCE-FB51E5770189}" destId="{E285C926-6618-46EB-BDBF-0D0A9E5B457F}" srcOrd="0" destOrd="0" presId="urn:microsoft.com/office/officeart/2018/2/layout/IconCircleList"/>
    <dgm:cxn modelId="{38490B22-38F9-6E42-A99A-0624865230C3}" type="presParOf" srcId="{C88750BF-5C6A-478D-BBCE-FB51E5770189}" destId="{7B65C77F-62F7-457A-ABC9-B465D18235A9}" srcOrd="1" destOrd="0" presId="urn:microsoft.com/office/officeart/2018/2/layout/IconCircleList"/>
    <dgm:cxn modelId="{2CD3E51A-B83C-5F48-B942-30C2C8117D05}" type="presParOf" srcId="{C88750BF-5C6A-478D-BBCE-FB51E5770189}" destId="{47175203-8D5B-49E5-A48F-EC12528100AB}" srcOrd="2" destOrd="0" presId="urn:microsoft.com/office/officeart/2018/2/layout/IconCircleList"/>
    <dgm:cxn modelId="{8DE9F20D-BD51-7549-AEBD-4B4E2639D95F}" type="presParOf" srcId="{C88750BF-5C6A-478D-BBCE-FB51E5770189}" destId="{8B631D2B-1F18-4F5E-B42A-FA45805DCB4D}" srcOrd="3" destOrd="0" presId="urn:microsoft.com/office/officeart/2018/2/layout/IconCircleList"/>
    <dgm:cxn modelId="{3199813D-3A0B-4C42-8ECE-1AC89FA67B69}" type="presParOf" srcId="{5D61150C-E22F-43CA-8CD1-25EC090D1710}" destId="{1A5676D9-DA0B-467E-8278-63A7D450CD4C}" srcOrd="7" destOrd="0" presId="urn:microsoft.com/office/officeart/2018/2/layout/IconCircleList"/>
    <dgm:cxn modelId="{5C220DF4-92BC-794F-A38E-EDD247258B4F}" type="presParOf" srcId="{5D61150C-E22F-43CA-8CD1-25EC090D1710}" destId="{6D0EEFF0-D7D0-4275-9278-3749548431A2}" srcOrd="8" destOrd="0" presId="urn:microsoft.com/office/officeart/2018/2/layout/IconCircleList"/>
    <dgm:cxn modelId="{2D89FAD4-BCE4-8D44-B107-A8FAEA678B08}" type="presParOf" srcId="{6D0EEFF0-D7D0-4275-9278-3749548431A2}" destId="{5899D856-2C27-4611-A9AD-E65565262EDA}" srcOrd="0" destOrd="0" presId="urn:microsoft.com/office/officeart/2018/2/layout/IconCircleList"/>
    <dgm:cxn modelId="{37BA6EAC-A35D-454F-8A5C-F90DE3003B39}" type="presParOf" srcId="{6D0EEFF0-D7D0-4275-9278-3749548431A2}" destId="{06ECA7DA-1AE6-40CD-9C46-70B73822AB06}" srcOrd="1" destOrd="0" presId="urn:microsoft.com/office/officeart/2018/2/layout/IconCircleList"/>
    <dgm:cxn modelId="{B926125F-C927-5249-A73E-F4DD2F6C9086}" type="presParOf" srcId="{6D0EEFF0-D7D0-4275-9278-3749548431A2}" destId="{06C67A64-C153-4ACD-8495-282BD3D2B264}" srcOrd="2" destOrd="0" presId="urn:microsoft.com/office/officeart/2018/2/layout/IconCircleList"/>
    <dgm:cxn modelId="{B667A6D3-76DA-204F-8DB9-12378C27522D}" type="presParOf" srcId="{6D0EEFF0-D7D0-4275-9278-3749548431A2}" destId="{E3816979-9DCE-4F2F-9222-48676B2040F7}" srcOrd="3" destOrd="0" presId="urn:microsoft.com/office/officeart/2018/2/layout/IconCircleList"/>
    <dgm:cxn modelId="{F2874404-8B03-1B4A-BDDA-0C5712A4B9E7}" type="presParOf" srcId="{5D61150C-E22F-43CA-8CD1-25EC090D1710}" destId="{4E723E81-2F48-418B-9119-148DA3B55857}" srcOrd="9" destOrd="0" presId="urn:microsoft.com/office/officeart/2018/2/layout/IconCircleList"/>
    <dgm:cxn modelId="{B9241883-7993-D241-A772-A67812146A7B}" type="presParOf" srcId="{5D61150C-E22F-43CA-8CD1-25EC090D1710}" destId="{6CB52E23-71FC-47AD-8896-35F79BCE6E98}" srcOrd="10" destOrd="0" presId="urn:microsoft.com/office/officeart/2018/2/layout/IconCircleList"/>
    <dgm:cxn modelId="{131226A0-1157-194C-9BC6-929095490C16}" type="presParOf" srcId="{6CB52E23-71FC-47AD-8896-35F79BCE6E98}" destId="{D4509CEC-3138-4FDB-9448-67AF11B1B64D}" srcOrd="0" destOrd="0" presId="urn:microsoft.com/office/officeart/2018/2/layout/IconCircleList"/>
    <dgm:cxn modelId="{05F85499-FC69-684C-9306-3AD7EDE332E7}" type="presParOf" srcId="{6CB52E23-71FC-47AD-8896-35F79BCE6E98}" destId="{B4A6B67A-EF19-4526-B7B0-E7A88B794672}" srcOrd="1" destOrd="0" presId="urn:microsoft.com/office/officeart/2018/2/layout/IconCircleList"/>
    <dgm:cxn modelId="{A40E1549-4026-5B4D-8726-ED134144770D}" type="presParOf" srcId="{6CB52E23-71FC-47AD-8896-35F79BCE6E98}" destId="{C09518BE-D95C-4359-9A06-91D978509214}" srcOrd="2" destOrd="0" presId="urn:microsoft.com/office/officeart/2018/2/layout/IconCircleList"/>
    <dgm:cxn modelId="{6790AA52-2D18-5249-AADD-BADB4DDA96F1}" type="presParOf" srcId="{6CB52E23-71FC-47AD-8896-35F79BCE6E98}" destId="{35E457F4-B653-4373-B067-80DF89577BF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991F6-210B-A14B-9B6F-9685049DFA70}">
      <dsp:nvSpPr>
        <dsp:cNvPr id="0" name=""/>
        <dsp:cNvSpPr/>
      </dsp:nvSpPr>
      <dsp:spPr>
        <a:xfrm>
          <a:off x="0" y="0"/>
          <a:ext cx="321153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4BFF3-F19B-5E4C-897E-6941C588828C}">
      <dsp:nvSpPr>
        <dsp:cNvPr id="0" name=""/>
        <dsp:cNvSpPr/>
      </dsp:nvSpPr>
      <dsp:spPr>
        <a:xfrm>
          <a:off x="0" y="0"/>
          <a:ext cx="3211537" cy="458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6300 West Loop S. Ste. 341</a:t>
          </a:r>
        </a:p>
      </dsp:txBody>
      <dsp:txXfrm>
        <a:off x="0" y="0"/>
        <a:ext cx="3211537" cy="458157"/>
      </dsp:txXfrm>
    </dsp:sp>
    <dsp:sp modelId="{E93B7781-9772-124B-85EF-260267BEFD09}">
      <dsp:nvSpPr>
        <dsp:cNvPr id="0" name=""/>
        <dsp:cNvSpPr/>
      </dsp:nvSpPr>
      <dsp:spPr>
        <a:xfrm>
          <a:off x="0" y="458157"/>
          <a:ext cx="321153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4F4301-D9E3-DC4A-B7E1-24A0DC345A71}">
      <dsp:nvSpPr>
        <dsp:cNvPr id="0" name=""/>
        <dsp:cNvSpPr/>
      </dsp:nvSpPr>
      <dsp:spPr>
        <a:xfrm>
          <a:off x="0" y="458157"/>
          <a:ext cx="3211537" cy="458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Bellaire, TX 77401</a:t>
          </a:r>
        </a:p>
      </dsp:txBody>
      <dsp:txXfrm>
        <a:off x="0" y="458157"/>
        <a:ext cx="3211537" cy="458157"/>
      </dsp:txXfrm>
    </dsp:sp>
    <dsp:sp modelId="{25F80428-F5BE-0248-838D-6CD8D552277C}">
      <dsp:nvSpPr>
        <dsp:cNvPr id="0" name=""/>
        <dsp:cNvSpPr/>
      </dsp:nvSpPr>
      <dsp:spPr>
        <a:xfrm>
          <a:off x="0" y="916314"/>
          <a:ext cx="321153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61E7E8-B157-A347-A21A-82FAFB041127}">
      <dsp:nvSpPr>
        <dsp:cNvPr id="0" name=""/>
        <dsp:cNvSpPr/>
      </dsp:nvSpPr>
      <dsp:spPr>
        <a:xfrm>
          <a:off x="0" y="916314"/>
          <a:ext cx="3211537" cy="458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T: (832) 592-0407</a:t>
          </a:r>
        </a:p>
      </dsp:txBody>
      <dsp:txXfrm>
        <a:off x="0" y="916314"/>
        <a:ext cx="3211537" cy="458157"/>
      </dsp:txXfrm>
    </dsp:sp>
    <dsp:sp modelId="{C215C5DB-D142-4F40-95C1-989C19E4270C}">
      <dsp:nvSpPr>
        <dsp:cNvPr id="0" name=""/>
        <dsp:cNvSpPr/>
      </dsp:nvSpPr>
      <dsp:spPr>
        <a:xfrm>
          <a:off x="0" y="1374471"/>
          <a:ext cx="321153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924D62-7DA2-0342-973A-E865CA594BDB}">
      <dsp:nvSpPr>
        <dsp:cNvPr id="0" name=""/>
        <dsp:cNvSpPr/>
      </dsp:nvSpPr>
      <dsp:spPr>
        <a:xfrm>
          <a:off x="0" y="1374471"/>
          <a:ext cx="3211537" cy="458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F: (832) 210-2252</a:t>
          </a:r>
        </a:p>
      </dsp:txBody>
      <dsp:txXfrm>
        <a:off x="0" y="1374471"/>
        <a:ext cx="3211537" cy="458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D0B10-48D3-41B3-A1B8-099632226374}">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6A21A2-E9F8-4082-818F-FB741749B4DD}">
      <dsp:nvSpPr>
        <dsp:cNvPr id="0" name=""/>
        <dsp:cNvSpPr/>
      </dsp:nvSpPr>
      <dsp:spPr>
        <a:xfrm>
          <a:off x="277275" y="20804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6AB5EB-FF87-4992-BCBB-885F3F1EA32F}">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755650">
            <a:lnSpc>
              <a:spcPct val="90000"/>
            </a:lnSpc>
            <a:spcBef>
              <a:spcPct val="0"/>
            </a:spcBef>
            <a:spcAft>
              <a:spcPct val="35000"/>
            </a:spcAft>
            <a:buNone/>
          </a:pPr>
          <a:r>
            <a:rPr lang="en-US" sz="1700" kern="1200"/>
            <a:t>Dr. Zwiener is comfortable initiating and maintaining hormone therapy, can refer you to surgeons and/or mental health professionals if needed, will help navigate the name and gender-marker change process, and is happy to provide letters for gender confirmation surgeries.</a:t>
          </a:r>
        </a:p>
      </dsp:txBody>
      <dsp:txXfrm>
        <a:off x="1058686" y="1808"/>
        <a:ext cx="9456913" cy="916611"/>
      </dsp:txXfrm>
    </dsp:sp>
    <dsp:sp modelId="{D674C848-7143-445A-9798-A0663B87AF14}">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E5F2B3-84CF-4C08-92AA-3CCF340403DA}">
      <dsp:nvSpPr>
        <dsp:cNvPr id="0" name=""/>
        <dsp:cNvSpPr/>
      </dsp:nvSpPr>
      <dsp:spPr>
        <a:xfrm>
          <a:off x="277275" y="135381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710F1A-9E2D-495D-B5BE-83DF0C273ABD}">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755650">
            <a:lnSpc>
              <a:spcPct val="90000"/>
            </a:lnSpc>
            <a:spcBef>
              <a:spcPct val="0"/>
            </a:spcBef>
            <a:spcAft>
              <a:spcPct val="35000"/>
            </a:spcAft>
            <a:buNone/>
          </a:pPr>
          <a:r>
            <a:rPr lang="en-US" sz="1700" kern="1200"/>
            <a:t>Her office is a welcoming environment: we will use your chosen name and pronouns and will always treat you with the highest level of respect.</a:t>
          </a:r>
        </a:p>
      </dsp:txBody>
      <dsp:txXfrm>
        <a:off x="1058686" y="1147573"/>
        <a:ext cx="9456913" cy="916611"/>
      </dsp:txXfrm>
    </dsp:sp>
    <dsp:sp modelId="{8D555878-A849-47EE-BD8E-9FAD15EB52E2}">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1DD156-C9B9-4915-A1F3-0A3B40D77015}">
      <dsp:nvSpPr>
        <dsp:cNvPr id="0" name=""/>
        <dsp:cNvSpPr/>
      </dsp:nvSpPr>
      <dsp:spPr>
        <a:xfrm>
          <a:off x="277275" y="249957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7F9CF9-0CE7-4D63-A083-C70214DAAF5D}">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755650">
            <a:lnSpc>
              <a:spcPct val="90000"/>
            </a:lnSpc>
            <a:spcBef>
              <a:spcPct val="0"/>
            </a:spcBef>
            <a:spcAft>
              <a:spcPct val="35000"/>
            </a:spcAft>
            <a:buNone/>
          </a:pPr>
          <a:r>
            <a:rPr lang="en-US" sz="1700" kern="1200"/>
            <a:t>Since we are out of network with all insurance companies, your medical records will be kept completely confidential; they will never be shared with your employer or any other third party, unless you request them to be. </a:t>
          </a:r>
        </a:p>
      </dsp:txBody>
      <dsp:txXfrm>
        <a:off x="1058686" y="2293338"/>
        <a:ext cx="9456913" cy="916611"/>
      </dsp:txXfrm>
    </dsp:sp>
    <dsp:sp modelId="{DB58F608-28CD-4446-BA72-A65A7A8A90EB}">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8E7E68-10CC-477D-AE36-59D69A6EB6DE}">
      <dsp:nvSpPr>
        <dsp:cNvPr id="0" name=""/>
        <dsp:cNvSpPr/>
      </dsp:nvSpPr>
      <dsp:spPr>
        <a:xfrm>
          <a:off x="277275" y="364534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9E8243-B5C3-45CC-9DC5-D5D321B324A5}">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755650">
            <a:lnSpc>
              <a:spcPct val="90000"/>
            </a:lnSpc>
            <a:spcBef>
              <a:spcPct val="0"/>
            </a:spcBef>
            <a:spcAft>
              <a:spcPct val="35000"/>
            </a:spcAft>
            <a:buNone/>
          </a:pPr>
          <a:r>
            <a:rPr lang="en-US" sz="1700" kern="1200"/>
            <a:t>Additionally, she can manage related aspects of your health, such as cancer screenings (mammograms, pap smears, and prostate exams) and basic primary care.</a:t>
          </a:r>
        </a:p>
      </dsp:txBody>
      <dsp:txXfrm>
        <a:off x="1058686" y="3439103"/>
        <a:ext cx="9456913" cy="916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C3505-0956-4555-8E5D-D698DD522816}">
      <dsp:nvSpPr>
        <dsp:cNvPr id="0" name=""/>
        <dsp:cNvSpPr/>
      </dsp:nvSpPr>
      <dsp:spPr>
        <a:xfrm>
          <a:off x="488461" y="52791"/>
          <a:ext cx="1262803" cy="126280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E50D22-505A-4849-A431-E30AD39BC0D3}">
      <dsp:nvSpPr>
        <dsp:cNvPr id="0" name=""/>
        <dsp:cNvSpPr/>
      </dsp:nvSpPr>
      <dsp:spPr>
        <a:xfrm>
          <a:off x="753650" y="317980"/>
          <a:ext cx="732426" cy="732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F1DF3D-B58D-4059-BC8B-A02803914F15}">
      <dsp:nvSpPr>
        <dsp:cNvPr id="0" name=""/>
        <dsp:cNvSpPr/>
      </dsp:nvSpPr>
      <dsp:spPr>
        <a:xfrm>
          <a:off x="2021866" y="52791"/>
          <a:ext cx="2976608" cy="1262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Straightforward pricing: We charge all our patients the same low rate - no surprises.</a:t>
          </a:r>
        </a:p>
      </dsp:txBody>
      <dsp:txXfrm>
        <a:off x="2021866" y="52791"/>
        <a:ext cx="2976608" cy="1262803"/>
      </dsp:txXfrm>
    </dsp:sp>
    <dsp:sp modelId="{B7B3C63F-7982-439B-849A-35554E1C898F}">
      <dsp:nvSpPr>
        <dsp:cNvPr id="0" name=""/>
        <dsp:cNvSpPr/>
      </dsp:nvSpPr>
      <dsp:spPr>
        <a:xfrm>
          <a:off x="5517125" y="52791"/>
          <a:ext cx="1262803" cy="126280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F29111-1A07-4E5C-B091-D19C41358EC2}">
      <dsp:nvSpPr>
        <dsp:cNvPr id="0" name=""/>
        <dsp:cNvSpPr/>
      </dsp:nvSpPr>
      <dsp:spPr>
        <a:xfrm>
          <a:off x="5782314" y="317980"/>
          <a:ext cx="732426" cy="732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566C81-D0EA-4022-A2CB-3C635B003B5E}">
      <dsp:nvSpPr>
        <dsp:cNvPr id="0" name=""/>
        <dsp:cNvSpPr/>
      </dsp:nvSpPr>
      <dsp:spPr>
        <a:xfrm>
          <a:off x="7050529" y="52791"/>
          <a:ext cx="2976608" cy="1262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Hassle-free booking: Schedule your appointment online at your convenience - no need to call during business hours.</a:t>
          </a:r>
        </a:p>
      </dsp:txBody>
      <dsp:txXfrm>
        <a:off x="7050529" y="52791"/>
        <a:ext cx="2976608" cy="1262803"/>
      </dsp:txXfrm>
    </dsp:sp>
    <dsp:sp modelId="{449CC971-3893-4DAE-A2D5-96111D63521A}">
      <dsp:nvSpPr>
        <dsp:cNvPr id="0" name=""/>
        <dsp:cNvSpPr/>
      </dsp:nvSpPr>
      <dsp:spPr>
        <a:xfrm>
          <a:off x="488461" y="2318593"/>
          <a:ext cx="1262803" cy="126280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1BF3A5-9237-4857-9594-88171C90043C}">
      <dsp:nvSpPr>
        <dsp:cNvPr id="0" name=""/>
        <dsp:cNvSpPr/>
      </dsp:nvSpPr>
      <dsp:spPr>
        <a:xfrm>
          <a:off x="753650" y="2583781"/>
          <a:ext cx="732426" cy="732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C40990-DE10-4F25-8522-1D8FB7EA216D}">
      <dsp:nvSpPr>
        <dsp:cNvPr id="0" name=""/>
        <dsp:cNvSpPr/>
      </dsp:nvSpPr>
      <dsp:spPr>
        <a:xfrm>
          <a:off x="2021866" y="2318593"/>
          <a:ext cx="2976608" cy="1262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Devoted care: We schedule enough time at each visit to make sure all of your questions are answered.</a:t>
          </a:r>
        </a:p>
      </dsp:txBody>
      <dsp:txXfrm>
        <a:off x="2021866" y="2318593"/>
        <a:ext cx="2976608" cy="1262803"/>
      </dsp:txXfrm>
    </dsp:sp>
    <dsp:sp modelId="{E285C926-6618-46EB-BDBF-0D0A9E5B457F}">
      <dsp:nvSpPr>
        <dsp:cNvPr id="0" name=""/>
        <dsp:cNvSpPr/>
      </dsp:nvSpPr>
      <dsp:spPr>
        <a:xfrm>
          <a:off x="5517125" y="2318593"/>
          <a:ext cx="1262803" cy="126280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65C77F-62F7-457A-ABC9-B465D18235A9}">
      <dsp:nvSpPr>
        <dsp:cNvPr id="0" name=""/>
        <dsp:cNvSpPr/>
      </dsp:nvSpPr>
      <dsp:spPr>
        <a:xfrm>
          <a:off x="5782314" y="2583781"/>
          <a:ext cx="732426" cy="732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631D2B-1F18-4F5E-B42A-FA45805DCB4D}">
      <dsp:nvSpPr>
        <dsp:cNvPr id="0" name=""/>
        <dsp:cNvSpPr/>
      </dsp:nvSpPr>
      <dsp:spPr>
        <a:xfrm>
          <a:off x="7050529" y="2318593"/>
          <a:ext cx="2976608" cy="1262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Within your reach: Follow-up appointments may be done by video chat for your convenience.</a:t>
          </a:r>
        </a:p>
      </dsp:txBody>
      <dsp:txXfrm>
        <a:off x="7050529" y="2318593"/>
        <a:ext cx="2976608" cy="1262803"/>
      </dsp:txXfrm>
    </dsp:sp>
    <dsp:sp modelId="{5899D856-2C27-4611-A9AD-E65565262EDA}">
      <dsp:nvSpPr>
        <dsp:cNvPr id="0" name=""/>
        <dsp:cNvSpPr/>
      </dsp:nvSpPr>
      <dsp:spPr>
        <a:xfrm>
          <a:off x="488461" y="4584395"/>
          <a:ext cx="1262803" cy="126280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ECA7DA-1AE6-40CD-9C46-70B73822AB06}">
      <dsp:nvSpPr>
        <dsp:cNvPr id="0" name=""/>
        <dsp:cNvSpPr/>
      </dsp:nvSpPr>
      <dsp:spPr>
        <a:xfrm>
          <a:off x="753650" y="4849583"/>
          <a:ext cx="732426" cy="732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816979-9DCE-4F2F-9222-48676B2040F7}">
      <dsp:nvSpPr>
        <dsp:cNvPr id="0" name=""/>
        <dsp:cNvSpPr/>
      </dsp:nvSpPr>
      <dsp:spPr>
        <a:xfrm>
          <a:off x="2021866" y="4584395"/>
          <a:ext cx="2976608" cy="1262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Save on lab costs: If paying upfront for labs, we offer discounted pricing of 85-90% off standard rates.</a:t>
          </a:r>
        </a:p>
      </dsp:txBody>
      <dsp:txXfrm>
        <a:off x="2021866" y="4584395"/>
        <a:ext cx="2976608" cy="1262803"/>
      </dsp:txXfrm>
    </dsp:sp>
    <dsp:sp modelId="{D4509CEC-3138-4FDB-9448-67AF11B1B64D}">
      <dsp:nvSpPr>
        <dsp:cNvPr id="0" name=""/>
        <dsp:cNvSpPr/>
      </dsp:nvSpPr>
      <dsp:spPr>
        <a:xfrm>
          <a:off x="5517125" y="4584395"/>
          <a:ext cx="1262803" cy="126280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A6B67A-EF19-4526-B7B0-E7A88B794672}">
      <dsp:nvSpPr>
        <dsp:cNvPr id="0" name=""/>
        <dsp:cNvSpPr/>
      </dsp:nvSpPr>
      <dsp:spPr>
        <a:xfrm>
          <a:off x="5782314" y="4849583"/>
          <a:ext cx="732426" cy="732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E457F4-B653-4373-B067-80DF89577BF5}">
      <dsp:nvSpPr>
        <dsp:cNvPr id="0" name=""/>
        <dsp:cNvSpPr/>
      </dsp:nvSpPr>
      <dsp:spPr>
        <a:xfrm>
          <a:off x="7050529" y="4584395"/>
          <a:ext cx="2976608" cy="1262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Close to you: Conveniently located just outside the 610 Loop near the Galleria in Houston, TX.</a:t>
          </a:r>
        </a:p>
      </dsp:txBody>
      <dsp:txXfrm>
        <a:off x="7050529" y="4584395"/>
        <a:ext cx="2976608" cy="126280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7CA6B-4729-6FA5-643E-BFBA103C1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8006A7-4E98-2638-60F6-D300847CF2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717044-647A-41D9-0C2D-BD7C064B2173}"/>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5" name="Footer Placeholder 4">
            <a:extLst>
              <a:ext uri="{FF2B5EF4-FFF2-40B4-BE49-F238E27FC236}">
                <a16:creationId xmlns:a16="http://schemas.microsoft.com/office/drawing/2014/main" id="{8E644A47-D525-5C00-AC74-9A8DF92395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9BBCCC-AE6E-B177-BDAC-8F8A32BFB416}"/>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376035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CB3C9-2979-C981-3408-371D34F411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E29682-00DE-F69F-BD95-01457D50A8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CE37B-7CA0-E374-210E-F9CCF97F8CDE}"/>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5" name="Footer Placeholder 4">
            <a:extLst>
              <a:ext uri="{FF2B5EF4-FFF2-40B4-BE49-F238E27FC236}">
                <a16:creationId xmlns:a16="http://schemas.microsoft.com/office/drawing/2014/main" id="{849D7796-A939-8DC7-CC8B-2046ADBE1C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5122C3-11B8-9A97-D44E-F909748865D2}"/>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1546682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EB7A96-2449-7784-8191-26C17F5F02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84D994-717B-AED3-D1E3-31A990EA33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80D85B-B2AB-2863-A27E-6ABBD01709F3}"/>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5" name="Footer Placeholder 4">
            <a:extLst>
              <a:ext uri="{FF2B5EF4-FFF2-40B4-BE49-F238E27FC236}">
                <a16:creationId xmlns:a16="http://schemas.microsoft.com/office/drawing/2014/main" id="{9FD9E99B-11A9-751B-8DA7-42E16A1DED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54AF47-BDF4-862F-12BF-87BC42082323}"/>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965604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D575D-EFB3-B51C-3C66-F57C25A382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21D259-0D07-9AF5-B25D-8483A430C7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6D6D9-3525-60C6-E22E-69027D898D52}"/>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5" name="Footer Placeholder 4">
            <a:extLst>
              <a:ext uri="{FF2B5EF4-FFF2-40B4-BE49-F238E27FC236}">
                <a16:creationId xmlns:a16="http://schemas.microsoft.com/office/drawing/2014/main" id="{8E1D2990-C433-A503-D8D7-B0873CB16A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AFD497-3AA6-4018-E72F-709ACCB6AC81}"/>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3252242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39309-61A5-9F64-1EE8-DDE14DF7AF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B49F3A-26CB-FC4F-D081-05BE88F0DE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72812C-4D9B-5F3A-3D63-68B5F233C33B}"/>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5" name="Footer Placeholder 4">
            <a:extLst>
              <a:ext uri="{FF2B5EF4-FFF2-40B4-BE49-F238E27FC236}">
                <a16:creationId xmlns:a16="http://schemas.microsoft.com/office/drawing/2014/main" id="{5490AF4A-CFDA-E000-45F9-B7269F98B8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40B1CE-6161-45D4-9022-6DA3A6B808E3}"/>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13373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74B9-A498-E515-9C3C-EBFD529BA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FFE099-95F9-E0C7-42D6-7D2189207E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2F68B3-C156-0176-5806-2CA9108E1D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93CC3D-5EE4-B737-2B9D-603D285EFF68}"/>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6" name="Footer Placeholder 5">
            <a:extLst>
              <a:ext uri="{FF2B5EF4-FFF2-40B4-BE49-F238E27FC236}">
                <a16:creationId xmlns:a16="http://schemas.microsoft.com/office/drawing/2014/main" id="{2E8F0444-DA55-5BCE-907E-5E35EA0EAD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92E918-2A58-88C9-8C35-395D25627787}"/>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2413597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55C29-5E68-9A4F-EAF0-96F0B527E8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C5B451-B8AE-AD5A-A8BB-EAD5090E2E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3F260C-5EE8-3041-1C3B-83C3AB75BE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892DD1-97AD-6533-F18C-002C6E8FC4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377285-9B4B-9679-1786-07FFBE6F81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FCAF4B-AB29-B13A-61F9-B6EB41E1B0BC}"/>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8" name="Footer Placeholder 7">
            <a:extLst>
              <a:ext uri="{FF2B5EF4-FFF2-40B4-BE49-F238E27FC236}">
                <a16:creationId xmlns:a16="http://schemas.microsoft.com/office/drawing/2014/main" id="{CBC5C796-D1B2-A203-E5AB-B23F332DBB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C99B1B-8C1A-E22F-E617-3EA672A0ABA4}"/>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3740378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6AD82-CEA7-ACD8-F761-E39C95828C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11BCD5-6B61-68DF-3936-EE569D7850AF}"/>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4" name="Footer Placeholder 3">
            <a:extLst>
              <a:ext uri="{FF2B5EF4-FFF2-40B4-BE49-F238E27FC236}">
                <a16:creationId xmlns:a16="http://schemas.microsoft.com/office/drawing/2014/main" id="{4E4A35D9-6139-FE0E-01A6-C75E785462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2A4A55-5B45-9535-9029-DC5ECDFE6DE2}"/>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1041988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EF029E-0D12-5B62-DF6F-FEFDDEE8FDBE}"/>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3" name="Footer Placeholder 2">
            <a:extLst>
              <a:ext uri="{FF2B5EF4-FFF2-40B4-BE49-F238E27FC236}">
                <a16:creationId xmlns:a16="http://schemas.microsoft.com/office/drawing/2014/main" id="{367710B7-4DD2-8C48-0A8C-0F10E5D98B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A58BD2-8A01-9881-B3F0-3388D5B59CD4}"/>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4156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DE5B3-C214-38D1-60F6-3D2922899E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FBA556-19AA-789E-8C3C-70582D9E59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67589C-9BD0-9527-C7C2-0C7BCDE2C9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D1398A-BBCA-4C64-6690-1E3F10321E5A}"/>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6" name="Footer Placeholder 5">
            <a:extLst>
              <a:ext uri="{FF2B5EF4-FFF2-40B4-BE49-F238E27FC236}">
                <a16:creationId xmlns:a16="http://schemas.microsoft.com/office/drawing/2014/main" id="{B6E6F5EF-37D8-1E74-7CCF-B4187B050D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78F62D-D290-8E1C-8D94-D76327DEA79B}"/>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2036289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0F02A-C660-DB0D-DA88-C4A9FA0372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59934F-1C4C-876A-0FDB-FDC4C13A71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512C31-3F18-3E3F-226F-B6EE14A32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19E4AE-57BC-D077-EE86-EA0E0FFDBEBB}"/>
              </a:ext>
            </a:extLst>
          </p:cNvPr>
          <p:cNvSpPr>
            <a:spLocks noGrp="1"/>
          </p:cNvSpPr>
          <p:nvPr>
            <p:ph type="dt" sz="half" idx="10"/>
          </p:nvPr>
        </p:nvSpPr>
        <p:spPr/>
        <p:txBody>
          <a:bodyPr/>
          <a:lstStyle/>
          <a:p>
            <a:fld id="{B0750C3C-21EF-824B-9209-121C342CFEE6}" type="datetimeFigureOut">
              <a:rPr lang="en-US" smtClean="0"/>
              <a:t>8/6/26</a:t>
            </a:fld>
            <a:endParaRPr lang="en-US"/>
          </a:p>
        </p:txBody>
      </p:sp>
      <p:sp>
        <p:nvSpPr>
          <p:cNvPr id="6" name="Footer Placeholder 5">
            <a:extLst>
              <a:ext uri="{FF2B5EF4-FFF2-40B4-BE49-F238E27FC236}">
                <a16:creationId xmlns:a16="http://schemas.microsoft.com/office/drawing/2014/main" id="{C4C85570-68ED-A655-D166-735EC732DF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88EB0-42F5-7BF7-7119-B2C8803298CA}"/>
              </a:ext>
            </a:extLst>
          </p:cNvPr>
          <p:cNvSpPr>
            <a:spLocks noGrp="1"/>
          </p:cNvSpPr>
          <p:nvPr>
            <p:ph type="sldNum" sz="quarter" idx="12"/>
          </p:nvPr>
        </p:nvSpPr>
        <p:spPr/>
        <p:txBody>
          <a:bodyPr/>
          <a:lstStyle/>
          <a:p>
            <a:fld id="{079E562C-A733-2841-8DC7-5C9E115DEF47}" type="slidenum">
              <a:rPr lang="en-US" smtClean="0"/>
              <a:t>‹#›</a:t>
            </a:fld>
            <a:endParaRPr lang="en-US"/>
          </a:p>
        </p:txBody>
      </p:sp>
    </p:spTree>
    <p:extLst>
      <p:ext uri="{BB962C8B-B14F-4D97-AF65-F5344CB8AC3E}">
        <p14:creationId xmlns:p14="http://schemas.microsoft.com/office/powerpoint/2010/main" val="3472078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7BA35C-38BE-46A1-568D-1366D5F379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4BACF8-6B32-BBE0-6DCD-E38A1FD341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ED956F-ED93-9875-4447-116D425D0E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750C3C-21EF-824B-9209-121C342CFEE6}" type="datetimeFigureOut">
              <a:rPr lang="en-US" smtClean="0"/>
              <a:t>8/6/26</a:t>
            </a:fld>
            <a:endParaRPr lang="en-US"/>
          </a:p>
        </p:txBody>
      </p:sp>
      <p:sp>
        <p:nvSpPr>
          <p:cNvPr id="5" name="Footer Placeholder 4">
            <a:extLst>
              <a:ext uri="{FF2B5EF4-FFF2-40B4-BE49-F238E27FC236}">
                <a16:creationId xmlns:a16="http://schemas.microsoft.com/office/drawing/2014/main" id="{ACDB9246-0335-F0D1-4F9B-92FE82D05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74C657B-0965-25B6-F0ED-6E4F41955D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9E562C-A733-2841-8DC7-5C9E115DEF47}" type="slidenum">
              <a:rPr lang="en-US" smtClean="0"/>
              <a:t>‹#›</a:t>
            </a:fld>
            <a:endParaRPr lang="en-US"/>
          </a:p>
        </p:txBody>
      </p:sp>
    </p:spTree>
    <p:extLst>
      <p:ext uri="{BB962C8B-B14F-4D97-AF65-F5344CB8AC3E}">
        <p14:creationId xmlns:p14="http://schemas.microsoft.com/office/powerpoint/2010/main" val="35136295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DE54A4-F736-EC5F-E753-DB4037E447D4}"/>
              </a:ext>
            </a:extLst>
          </p:cNvPr>
          <p:cNvSpPr>
            <a:spLocks noGrp="1"/>
          </p:cNvSpPr>
          <p:nvPr>
            <p:ph type="ctrTitle"/>
          </p:nvPr>
        </p:nvSpPr>
        <p:spPr>
          <a:xfrm>
            <a:off x="640080" y="320040"/>
            <a:ext cx="6692827" cy="3892669"/>
          </a:xfrm>
        </p:spPr>
        <p:txBody>
          <a:bodyPr vert="horz" lIns="91440" tIns="45720" rIns="91440" bIns="45720" rtlCol="0">
            <a:normAutofit/>
          </a:bodyPr>
          <a:lstStyle/>
          <a:p>
            <a:pPr algn="l"/>
            <a:br>
              <a:rPr lang="en-US" sz="6600" kern="1200">
                <a:latin typeface="ACADEMY ENGRAVED LET PLAIN:1.0" panose="02000000000000000000" pitchFamily="2" charset="0"/>
              </a:rPr>
            </a:br>
            <a:r>
              <a:rPr lang="en-US" sz="6600" kern="1200">
                <a:latin typeface="ACADEMY ENGRAVED LET PLAIN:1.0" panose="02000000000000000000" pitchFamily="2" charset="0"/>
              </a:rPr>
              <a:t>Braeswood Endocrinology</a:t>
            </a:r>
          </a:p>
        </p:txBody>
      </p:sp>
      <p:sp>
        <p:nvSpPr>
          <p:cNvPr id="3" name="Subtitle 2">
            <a:extLst>
              <a:ext uri="{FF2B5EF4-FFF2-40B4-BE49-F238E27FC236}">
                <a16:creationId xmlns:a16="http://schemas.microsoft.com/office/drawing/2014/main" id="{9E42445E-39C4-D175-61E3-8C92BD9F3423}"/>
              </a:ext>
            </a:extLst>
          </p:cNvPr>
          <p:cNvSpPr>
            <a:spLocks noGrp="1"/>
          </p:cNvSpPr>
          <p:nvPr>
            <p:ph type="subTitle" idx="1"/>
          </p:nvPr>
        </p:nvSpPr>
        <p:spPr>
          <a:xfrm>
            <a:off x="640080" y="4631161"/>
            <a:ext cx="6692827" cy="1569486"/>
          </a:xfrm>
        </p:spPr>
        <p:txBody>
          <a:bodyPr vert="horz" lIns="91440" tIns="45720" rIns="91440" bIns="45720" rtlCol="0">
            <a:normAutofit/>
          </a:bodyPr>
          <a:lstStyle/>
          <a:p>
            <a:pPr algn="l"/>
            <a:r>
              <a:rPr lang="en-US" sz="2200"/>
              <a:t>Empowering lives through medicine and lifestyle.</a:t>
            </a:r>
          </a:p>
          <a:p>
            <a:pPr indent="-228600" algn="l">
              <a:buFont typeface="Arial" panose="020B0604020202020204" pitchFamily="34" charset="0"/>
              <a:buChar char="•"/>
            </a:pPr>
            <a:endParaRPr lang="en-US" sz="2200"/>
          </a:p>
          <a:p>
            <a:pPr algn="l"/>
            <a:r>
              <a:rPr lang="en-US" sz="2200"/>
              <a:t>We offer comprehensive treatment of a wide variety of endocrine conditions in a welcoming environment.</a:t>
            </a:r>
          </a:p>
          <a:p>
            <a:pPr indent="-228600" algn="l">
              <a:buFont typeface="Arial" panose="020B0604020202020204" pitchFamily="34" charset="0"/>
              <a:buChar char="•"/>
            </a:pPr>
            <a:endParaRPr lang="en-US" sz="2200"/>
          </a:p>
        </p:txBody>
      </p:sp>
      <p:sp>
        <p:nvSpPr>
          <p:cNvPr id="5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5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 name="TextBox 5">
            <a:extLst>
              <a:ext uri="{FF2B5EF4-FFF2-40B4-BE49-F238E27FC236}">
                <a16:creationId xmlns:a16="http://schemas.microsoft.com/office/drawing/2014/main" id="{E1A749A4-5720-6F32-8489-BE2CC031D376}"/>
              </a:ext>
            </a:extLst>
          </p:cNvPr>
          <p:cNvGraphicFramePr/>
          <p:nvPr>
            <p:extLst>
              <p:ext uri="{D42A27DB-BD31-4B8C-83A1-F6EECF244321}">
                <p14:modId xmlns:p14="http://schemas.microsoft.com/office/powerpoint/2010/main" val="4208723929"/>
              </p:ext>
            </p:extLst>
          </p:nvPr>
        </p:nvGraphicFramePr>
        <p:xfrm>
          <a:off x="6550916" y="2594926"/>
          <a:ext cx="3211537" cy="1832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5264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56AD21CA-472C-4EA1-A897-F639017AF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B29A5F49-8CEE-44D2-A717-96965326A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A4758941-095E-4760-9F3E-0E9F079AA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A7B350-F1EB-47CD-8531-349F4BD68B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FDAA4BD8-B97D-DAD3-102F-38E8F518F139}"/>
              </a:ext>
            </a:extLst>
          </p:cNvPr>
          <p:cNvSpPr>
            <a:spLocks noGrp="1"/>
          </p:cNvSpPr>
          <p:nvPr>
            <p:ph type="title"/>
          </p:nvPr>
        </p:nvSpPr>
        <p:spPr>
          <a:xfrm rot="16200000">
            <a:off x="-1325880" y="1947672"/>
            <a:ext cx="5961888" cy="2788920"/>
          </a:xfrm>
        </p:spPr>
        <p:txBody>
          <a:bodyPr anchor="ctr">
            <a:normAutofit/>
          </a:bodyPr>
          <a:lstStyle/>
          <a:p>
            <a:r>
              <a:rPr lang="en-US" sz="4800">
                <a:solidFill>
                  <a:schemeClr val="bg1"/>
                </a:solidFill>
              </a:rPr>
              <a:t>Pricing: Convenient pricing that fits your needs.</a:t>
            </a:r>
          </a:p>
        </p:txBody>
      </p:sp>
      <p:sp>
        <p:nvSpPr>
          <p:cNvPr id="25" name="Rectangle 24">
            <a:extLst>
              <a:ext uri="{FF2B5EF4-FFF2-40B4-BE49-F238E27FC236}">
                <a16:creationId xmlns:a16="http://schemas.microsoft.com/office/drawing/2014/main" id="{C05FE506-AB9A-470B-89C8-008269966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300" y="252484"/>
            <a:ext cx="6244113" cy="6244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02A956-9F12-E8B9-48ED-A14916457DC5}"/>
              </a:ext>
            </a:extLst>
          </p:cNvPr>
          <p:cNvSpPr>
            <a:spLocks noGrp="1"/>
          </p:cNvSpPr>
          <p:nvPr>
            <p:ph idx="1"/>
          </p:nvPr>
        </p:nvSpPr>
        <p:spPr>
          <a:xfrm>
            <a:off x="5001584" y="540048"/>
            <a:ext cx="5652097" cy="5641293"/>
          </a:xfrm>
        </p:spPr>
        <p:txBody>
          <a:bodyPr anchor="ctr">
            <a:normAutofit/>
          </a:bodyPr>
          <a:lstStyle/>
          <a:p>
            <a:r>
              <a:rPr lang="en-US" sz="1800" b="1">
                <a:solidFill>
                  <a:schemeClr val="tx2"/>
                </a:solidFill>
              </a:rPr>
              <a:t>Membership Plan</a:t>
            </a:r>
          </a:p>
          <a:p>
            <a:r>
              <a:rPr lang="en-US" sz="1800">
                <a:solidFill>
                  <a:schemeClr val="tx2"/>
                </a:solidFill>
              </a:rPr>
              <a:t>$70/month, plus a one-time $70 signup fee</a:t>
            </a:r>
          </a:p>
          <a:p>
            <a:endParaRPr lang="en-US" sz="1800">
              <a:solidFill>
                <a:schemeClr val="tx2"/>
              </a:solidFill>
            </a:endParaRPr>
          </a:p>
          <a:p>
            <a:r>
              <a:rPr lang="en-US" sz="1800">
                <a:solidFill>
                  <a:schemeClr val="tx2"/>
                </a:solidFill>
              </a:rPr>
              <a:t>Includes all appointments (virtual or in-office)</a:t>
            </a:r>
          </a:p>
          <a:p>
            <a:r>
              <a:rPr lang="en-US" sz="1800">
                <a:solidFill>
                  <a:schemeClr val="tx2"/>
                </a:solidFill>
              </a:rPr>
              <a:t>Coordination of care with your other health care professionals</a:t>
            </a:r>
          </a:p>
          <a:p>
            <a:r>
              <a:rPr lang="en-US" sz="1800">
                <a:solidFill>
                  <a:schemeClr val="tx2"/>
                </a:solidFill>
              </a:rPr>
              <a:t>Online follow-up visits available</a:t>
            </a:r>
          </a:p>
          <a:p>
            <a:r>
              <a:rPr lang="en-US" sz="1800">
                <a:solidFill>
                  <a:schemeClr val="tx2"/>
                </a:solidFill>
              </a:rPr>
              <a:t>Members have direct access to the doctor between visits via the patient portal, email, and text</a:t>
            </a:r>
          </a:p>
          <a:p>
            <a:r>
              <a:rPr lang="en-US" sz="1800">
                <a:solidFill>
                  <a:schemeClr val="tx2"/>
                </a:solidFill>
              </a:rPr>
              <a:t>No co-pays or deductibles</a:t>
            </a:r>
          </a:p>
          <a:p>
            <a:r>
              <a:rPr lang="en-US" sz="1800">
                <a:solidFill>
                  <a:schemeClr val="tx2"/>
                </a:solidFill>
              </a:rPr>
              <a:t>Low lab fees - up to 90% off standard rates</a:t>
            </a:r>
          </a:p>
          <a:p>
            <a:r>
              <a:rPr lang="en-US" sz="1800">
                <a:solidFill>
                  <a:schemeClr val="tx2"/>
                </a:solidFill>
              </a:rPr>
              <a:t>Complete confidentiality</a:t>
            </a:r>
          </a:p>
          <a:p>
            <a:endParaRPr lang="en-US" sz="1800">
              <a:solidFill>
                <a:schemeClr val="tx2"/>
              </a:solidFill>
            </a:endParaRPr>
          </a:p>
        </p:txBody>
      </p:sp>
    </p:spTree>
    <p:extLst>
      <p:ext uri="{BB962C8B-B14F-4D97-AF65-F5344CB8AC3E}">
        <p14:creationId xmlns:p14="http://schemas.microsoft.com/office/powerpoint/2010/main" val="2816466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3879F5-A4AF-E2A0-AE5D-EEE7E3957731}"/>
              </a:ext>
            </a:extLst>
          </p:cNvPr>
          <p:cNvSpPr>
            <a:spLocks noGrp="1"/>
          </p:cNvSpPr>
          <p:nvPr>
            <p:ph type="title"/>
          </p:nvPr>
        </p:nvSpPr>
        <p:spPr>
          <a:xfrm>
            <a:off x="838200" y="365125"/>
            <a:ext cx="5558489" cy="1325563"/>
          </a:xfrm>
        </p:spPr>
        <p:txBody>
          <a:bodyPr>
            <a:normAutofit/>
          </a:bodyPr>
          <a:lstStyle/>
          <a:p>
            <a:r>
              <a:rPr lang="en-US" b="1">
                <a:latin typeface="ACADEMY ENGRAVED LET PLAIN:1.0" panose="02000000000000000000" pitchFamily="2" charset="0"/>
              </a:rPr>
              <a:t>Lab Fees</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Content Placeholder 2">
            <a:extLst>
              <a:ext uri="{FF2B5EF4-FFF2-40B4-BE49-F238E27FC236}">
                <a16:creationId xmlns:a16="http://schemas.microsoft.com/office/drawing/2014/main" id="{2ABC09C5-B9C5-7864-B777-7909BC97796A}"/>
              </a:ext>
            </a:extLst>
          </p:cNvPr>
          <p:cNvSpPr>
            <a:spLocks noGrp="1"/>
          </p:cNvSpPr>
          <p:nvPr>
            <p:ph idx="1"/>
          </p:nvPr>
        </p:nvSpPr>
        <p:spPr>
          <a:xfrm>
            <a:off x="838200" y="1825625"/>
            <a:ext cx="5558489" cy="4351338"/>
          </a:xfrm>
        </p:spPr>
        <p:txBody>
          <a:bodyPr>
            <a:normAutofit/>
          </a:bodyPr>
          <a:lstStyle/>
          <a:p>
            <a:r>
              <a:rPr lang="en-US" sz="1800"/>
              <a:t>You have the option of doing labs in-clinic with Raquel, our resident medical assistant or an outside facility near you.</a:t>
            </a:r>
          </a:p>
          <a:p>
            <a:r>
              <a:rPr lang="en-US" sz="1800"/>
              <a:t>We have negotiated discounted prices with a few local labs (up to 95% off standard rates).</a:t>
            </a:r>
          </a:p>
          <a:p>
            <a:r>
              <a:rPr lang="en-US" sz="1800"/>
              <a:t>We use LabCorp, CPL, or Quest Diagnostics; LabCorp will have the cheapest lab rates with our clinic.</a:t>
            </a:r>
          </a:p>
          <a:p>
            <a:r>
              <a:rPr lang="en-US" sz="1800"/>
              <a:t>Labs are sometimes covered by insurance, if you have it, but most of our patients find it cheaper to pay cash up front using our discounted rates.</a:t>
            </a:r>
          </a:p>
          <a:p>
            <a:r>
              <a:rPr lang="en-US" sz="1800"/>
              <a:t>Initial labs are usually $20-50, depending on what tests your provider needs to order, and follow-up labs usually cost around $20-30 every 3 months.</a:t>
            </a:r>
          </a:p>
        </p:txBody>
      </p:sp>
      <p:sp>
        <p:nvSpPr>
          <p:cNvPr id="17" name="Oval 16">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1357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FA0AA01-C70D-4BB8-CF19-7C0C35BA416C}"/>
              </a:ext>
            </a:extLst>
          </p:cNvPr>
          <p:cNvGraphicFramePr>
            <a:graphicFrameLocks noGrp="1"/>
          </p:cNvGraphicFramePr>
          <p:nvPr>
            <p:ph idx="1"/>
            <p:extLst>
              <p:ext uri="{D42A27DB-BD31-4B8C-83A1-F6EECF244321}">
                <p14:modId xmlns:p14="http://schemas.microsoft.com/office/powerpoint/2010/main" val="782079248"/>
              </p:ext>
            </p:extLst>
          </p:nvPr>
        </p:nvGraphicFramePr>
        <p:xfrm>
          <a:off x="838200" y="281354"/>
          <a:ext cx="10515600" cy="5899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4758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697B7-4876-1392-B005-B70B3BD92C72}"/>
              </a:ext>
            </a:extLst>
          </p:cNvPr>
          <p:cNvSpPr>
            <a:spLocks noGrp="1"/>
          </p:cNvSpPr>
          <p:nvPr>
            <p:ph type="title"/>
          </p:nvPr>
        </p:nvSpPr>
        <p:spPr>
          <a:xfrm>
            <a:off x="838200" y="24935"/>
            <a:ext cx="10515600" cy="1325563"/>
          </a:xfrm>
        </p:spPr>
        <p:txBody>
          <a:bodyPr/>
          <a:lstStyle/>
          <a:p>
            <a:r>
              <a:rPr lang="en-US"/>
              <a:t>Frequently Asked Questions</a:t>
            </a:r>
          </a:p>
        </p:txBody>
      </p:sp>
      <p:sp>
        <p:nvSpPr>
          <p:cNvPr id="3" name="Content Placeholder 2">
            <a:extLst>
              <a:ext uri="{FF2B5EF4-FFF2-40B4-BE49-F238E27FC236}">
                <a16:creationId xmlns:a16="http://schemas.microsoft.com/office/drawing/2014/main" id="{15B02515-FD90-DE76-D218-66D8074DD151}"/>
              </a:ext>
            </a:extLst>
          </p:cNvPr>
          <p:cNvSpPr>
            <a:spLocks noGrp="1"/>
          </p:cNvSpPr>
          <p:nvPr>
            <p:ph idx="1"/>
          </p:nvPr>
        </p:nvSpPr>
        <p:spPr>
          <a:xfrm>
            <a:off x="838200" y="1350498"/>
            <a:ext cx="10515600" cy="5142377"/>
          </a:xfrm>
        </p:spPr>
        <p:txBody>
          <a:bodyPr>
            <a:normAutofit fontScale="55000" lnSpcReduction="20000"/>
          </a:bodyPr>
          <a:lstStyle/>
          <a:p>
            <a:pPr marL="0" indent="0">
              <a:buNone/>
            </a:pPr>
            <a:r>
              <a:rPr lang="en-US" sz="3600" b="1"/>
              <a:t>Why do we do things this way? </a:t>
            </a:r>
            <a:endParaRPr lang="en-US" sz="3600"/>
          </a:p>
          <a:p>
            <a:pPr marL="0" indent="0">
              <a:buNone/>
            </a:pPr>
            <a:r>
              <a:rPr lang="en-US" sz="3600"/>
              <a:t>Keeping our billing simple and straightforward allows us to spend more time with you, rather than your insurance company. Instead of rushing through visits in 5 or 10 minutes, we can spend the time we need to get to the bottom of your medical problems.</a:t>
            </a:r>
          </a:p>
          <a:p>
            <a:pPr marL="0" indent="0">
              <a:buNone/>
            </a:pPr>
            <a:r>
              <a:rPr lang="en-US" sz="3600"/>
              <a:t>Working with insurance adds a lot of complexity to the business side of medicine. To be reimbursed, most doctors must hire billing and coding specialists to help them communicate with the insurance companies. All this extra work is expensive – to pay for all the extra staff, most doctors try to squeeze as many patients as they can into each day. (This is why so many people wait for an hour or more, only to see the doctor for a rushed 5–10-minute visit.) By contracting directly with you, and not with your insurance company, Braeswood Endo can offer concierge-level service at a price that is within your means.</a:t>
            </a:r>
          </a:p>
          <a:p>
            <a:pPr marL="0" indent="0">
              <a:buNone/>
            </a:pPr>
            <a:endParaRPr lang="en-US" sz="3600"/>
          </a:p>
          <a:p>
            <a:pPr marL="0" indent="0">
              <a:buNone/>
            </a:pPr>
            <a:r>
              <a:rPr lang="en-US" sz="3600" b="1"/>
              <a:t>Wait, so I can email my doctor? </a:t>
            </a:r>
            <a:endParaRPr lang="en-US" sz="3600"/>
          </a:p>
          <a:p>
            <a:pPr marL="0" indent="0">
              <a:buNone/>
            </a:pPr>
            <a:r>
              <a:rPr lang="en-US" sz="3600"/>
              <a:t>Yes!</a:t>
            </a:r>
            <a:r>
              <a:rPr lang="en-US" sz="3600" b="1"/>
              <a:t> </a:t>
            </a:r>
            <a:r>
              <a:rPr lang="en-US" sz="3600"/>
              <a:t>Insurance companies generally reimburse doctors only for time spent face-to-face with patients, and don’t pay doctors for their time spent communicating with patients by phone or email. This is the reason that most doctors require a face-to-face visit (and a copay) any time you have a question, even if the question could have been answered with a quick phone call or email. We understand that your time is valuable, and if we can take care of you appropriately without an office visit, we will.</a:t>
            </a:r>
          </a:p>
          <a:p>
            <a:endParaRPr lang="en-US"/>
          </a:p>
        </p:txBody>
      </p:sp>
    </p:spTree>
    <p:extLst>
      <p:ext uri="{BB962C8B-B14F-4D97-AF65-F5344CB8AC3E}">
        <p14:creationId xmlns:p14="http://schemas.microsoft.com/office/powerpoint/2010/main" val="3567481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18DDDE-5856-9ADC-27C3-9186C63EF3D5}"/>
              </a:ext>
            </a:extLst>
          </p:cNvPr>
          <p:cNvSpPr>
            <a:spLocks noGrp="1"/>
          </p:cNvSpPr>
          <p:nvPr>
            <p:ph idx="1"/>
          </p:nvPr>
        </p:nvSpPr>
        <p:spPr>
          <a:xfrm>
            <a:off x="838200" y="381964"/>
            <a:ext cx="10515600" cy="6215605"/>
          </a:xfrm>
        </p:spPr>
        <p:txBody>
          <a:bodyPr>
            <a:normAutofit fontScale="77500" lnSpcReduction="20000"/>
          </a:bodyPr>
          <a:lstStyle/>
          <a:p>
            <a:pPr marL="0" indent="0">
              <a:buNone/>
            </a:pPr>
            <a:r>
              <a:rPr lang="en-US" b="1"/>
              <a:t>Is this concierge medicine?</a:t>
            </a:r>
            <a:endParaRPr lang="en-US"/>
          </a:p>
          <a:p>
            <a:pPr marL="0" indent="0">
              <a:buNone/>
            </a:pPr>
            <a:r>
              <a:rPr lang="en-US"/>
              <a:t>Concierge medicine refers to a practice that charges their patients a hefty "retainer" fee and then bills their insurance for each visit. What this means for the patient is that you are charged twice - once by the practice, and again with every co-pay charged by your insurance company. Concierge medicine is generally considered to be a high-end luxury product. Braeswood Endocrinology provides concierge-level service at a reasonable price, without the hassles of insurance. </a:t>
            </a:r>
          </a:p>
          <a:p>
            <a:pPr marL="0" indent="0">
              <a:buNone/>
            </a:pPr>
            <a:r>
              <a:rPr lang="en-US" b="1"/>
              <a:t>Can I still use my insurance to pay for labs, imaging, or medications ordered by Dr. Zwiener?</a:t>
            </a:r>
            <a:endParaRPr lang="en-US"/>
          </a:p>
          <a:p>
            <a:pPr marL="0" indent="0">
              <a:buNone/>
            </a:pPr>
            <a:r>
              <a:rPr lang="en-US"/>
              <a:t>Of course - although our lab prices may still be cheaper than using your insurance. We will always help you find the lowest prices on any labs, imaging tests, or medications that you need, regardless of your insurance status.</a:t>
            </a:r>
          </a:p>
          <a:p>
            <a:pPr marL="0" indent="0">
              <a:buNone/>
            </a:pPr>
            <a:r>
              <a:rPr lang="en-US" b="1"/>
              <a:t>Can I use my HSA or FSA?  </a:t>
            </a:r>
            <a:endParaRPr lang="en-US"/>
          </a:p>
          <a:p>
            <a:pPr marL="0" indent="0">
              <a:buNone/>
            </a:pPr>
            <a:r>
              <a:rPr lang="en-US"/>
              <a:t>You can use your HSA or FSA to pay for imaging studies, blood tests, and pay-as-you-go visit costs. It’s a little less clear whether you are permitted to use your HSA to pay for membership fees. The IRS has complicated rules, several of which conflict with each other. We recommend that you consult your attorney or accountant to discuss this issue. FSA funds may not be used to pay for member fees.</a:t>
            </a:r>
          </a:p>
          <a:p>
            <a:pPr marL="0" indent="0">
              <a:buNone/>
            </a:pPr>
            <a:r>
              <a:rPr lang="en-US" b="1"/>
              <a:t>What happens if I'm in the hospital?</a:t>
            </a:r>
            <a:endParaRPr lang="en-US"/>
          </a:p>
          <a:p>
            <a:pPr marL="0" indent="0">
              <a:buNone/>
            </a:pPr>
            <a:r>
              <a:rPr lang="en-US"/>
              <a:t>Give us a call! Dr. Zwiener can't see patients in the hospital, but she is more than happy to speak with your care team, and she will help you safely make the transition from hospital to home.</a:t>
            </a:r>
          </a:p>
          <a:p>
            <a:endParaRPr lang="en-US"/>
          </a:p>
        </p:txBody>
      </p:sp>
    </p:spTree>
    <p:extLst>
      <p:ext uri="{BB962C8B-B14F-4D97-AF65-F5344CB8AC3E}">
        <p14:creationId xmlns:p14="http://schemas.microsoft.com/office/powerpoint/2010/main" val="3653813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83D65-1BFD-D585-1C01-C2BC7625EBB9}"/>
              </a:ext>
            </a:extLst>
          </p:cNvPr>
          <p:cNvSpPr>
            <a:spLocks noGrp="1"/>
          </p:cNvSpPr>
          <p:nvPr>
            <p:ph type="title"/>
          </p:nvPr>
        </p:nvSpPr>
        <p:spPr/>
        <p:txBody>
          <a:bodyPr/>
          <a:lstStyle/>
          <a:p>
            <a:pPr algn="ctr"/>
            <a:r>
              <a:rPr lang="en-US"/>
              <a:t>Come see why we’re different</a:t>
            </a:r>
          </a:p>
        </p:txBody>
      </p:sp>
      <p:pic>
        <p:nvPicPr>
          <p:cNvPr id="4" name="Content Placeholder 3" descr="bre-convenient.png">
            <a:extLst>
              <a:ext uri="{FF2B5EF4-FFF2-40B4-BE49-F238E27FC236}">
                <a16:creationId xmlns:a16="http://schemas.microsoft.com/office/drawing/2014/main" id="{98E36D29-7F34-781A-0A25-33F9EE2BA87A}"/>
              </a:ext>
            </a:extLst>
          </p:cNvPr>
          <p:cNvPicPr>
            <a:picLocks noGrp="1" noChangeAspect="1"/>
          </p:cNvPicPr>
          <p:nvPr>
            <p:ph idx="1"/>
          </p:nvPr>
        </p:nvPicPr>
        <p:blipFill>
          <a:blip r:embed="rId2"/>
          <a:stretch>
            <a:fillRect/>
          </a:stretch>
        </p:blipFill>
        <p:spPr>
          <a:xfrm>
            <a:off x="2281246" y="1715309"/>
            <a:ext cx="1143000" cy="889000"/>
          </a:xfrm>
          <a:prstGeom prst="rect">
            <a:avLst/>
          </a:prstGeom>
        </p:spPr>
      </p:pic>
      <p:pic>
        <p:nvPicPr>
          <p:cNvPr id="5" name="Picture 4" descr="bre-welcoming.png">
            <a:extLst>
              <a:ext uri="{FF2B5EF4-FFF2-40B4-BE49-F238E27FC236}">
                <a16:creationId xmlns:a16="http://schemas.microsoft.com/office/drawing/2014/main" id="{AA785376-717B-3744-3702-18A2B7EB02E8}"/>
              </a:ext>
            </a:extLst>
          </p:cNvPr>
          <p:cNvPicPr>
            <a:picLocks noChangeAspect="1"/>
          </p:cNvPicPr>
          <p:nvPr/>
        </p:nvPicPr>
        <p:blipFill>
          <a:blip r:embed="rId3"/>
          <a:stretch>
            <a:fillRect/>
          </a:stretch>
        </p:blipFill>
        <p:spPr>
          <a:xfrm>
            <a:off x="8125141" y="1797234"/>
            <a:ext cx="1143000" cy="889000"/>
          </a:xfrm>
          <a:prstGeom prst="rect">
            <a:avLst/>
          </a:prstGeom>
        </p:spPr>
      </p:pic>
      <p:pic>
        <p:nvPicPr>
          <p:cNvPr id="6" name="Picture 5" descr="innovative.png">
            <a:extLst>
              <a:ext uri="{FF2B5EF4-FFF2-40B4-BE49-F238E27FC236}">
                <a16:creationId xmlns:a16="http://schemas.microsoft.com/office/drawing/2014/main" id="{C17C0F99-BEBD-2356-4724-2F55CEA505B2}"/>
              </a:ext>
            </a:extLst>
          </p:cNvPr>
          <p:cNvPicPr>
            <a:picLocks noChangeAspect="1"/>
          </p:cNvPicPr>
          <p:nvPr/>
        </p:nvPicPr>
        <p:blipFill>
          <a:blip r:embed="rId4"/>
          <a:stretch>
            <a:fillRect/>
          </a:stretch>
        </p:blipFill>
        <p:spPr>
          <a:xfrm>
            <a:off x="2281246" y="4161477"/>
            <a:ext cx="1143000" cy="889000"/>
          </a:xfrm>
          <a:prstGeom prst="rect">
            <a:avLst/>
          </a:prstGeom>
        </p:spPr>
      </p:pic>
      <p:pic>
        <p:nvPicPr>
          <p:cNvPr id="7" name="Picture 6" descr="affordable.png">
            <a:extLst>
              <a:ext uri="{FF2B5EF4-FFF2-40B4-BE49-F238E27FC236}">
                <a16:creationId xmlns:a16="http://schemas.microsoft.com/office/drawing/2014/main" id="{702D548E-25FB-83BB-A35E-02046F064601}"/>
              </a:ext>
            </a:extLst>
          </p:cNvPr>
          <p:cNvPicPr>
            <a:picLocks noChangeAspect="1"/>
          </p:cNvPicPr>
          <p:nvPr/>
        </p:nvPicPr>
        <p:blipFill>
          <a:blip r:embed="rId5"/>
          <a:stretch>
            <a:fillRect/>
          </a:stretch>
        </p:blipFill>
        <p:spPr>
          <a:xfrm>
            <a:off x="8125142" y="4161073"/>
            <a:ext cx="1143000" cy="889000"/>
          </a:xfrm>
          <a:prstGeom prst="rect">
            <a:avLst/>
          </a:prstGeom>
        </p:spPr>
      </p:pic>
      <p:sp>
        <p:nvSpPr>
          <p:cNvPr id="8" name="TextBox 7">
            <a:extLst>
              <a:ext uri="{FF2B5EF4-FFF2-40B4-BE49-F238E27FC236}">
                <a16:creationId xmlns:a16="http://schemas.microsoft.com/office/drawing/2014/main" id="{C49E6406-FA3C-62A4-DF72-B0822505A3AC}"/>
              </a:ext>
            </a:extLst>
          </p:cNvPr>
          <p:cNvSpPr txBox="1"/>
          <p:nvPr/>
        </p:nvSpPr>
        <p:spPr>
          <a:xfrm>
            <a:off x="4290646" y="2419643"/>
            <a:ext cx="6583680"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4A6345D-85B3-BC0F-F93A-B921E1D795B5}"/>
              </a:ext>
            </a:extLst>
          </p:cNvPr>
          <p:cNvSpPr txBox="1"/>
          <p:nvPr/>
        </p:nvSpPr>
        <p:spPr>
          <a:xfrm>
            <a:off x="601470" y="2796196"/>
            <a:ext cx="4502552" cy="738664"/>
          </a:xfrm>
          <a:prstGeom prst="rect">
            <a:avLst/>
          </a:prstGeom>
          <a:noFill/>
        </p:spPr>
        <p:txBody>
          <a:bodyPr wrap="square" rtlCol="0">
            <a:spAutoFit/>
          </a:bodyPr>
          <a:lstStyle/>
          <a:p>
            <a:pPr algn="ctr"/>
            <a:r>
              <a:rPr lang="en-US" sz="2400" b="1"/>
              <a:t>Convenient</a:t>
            </a:r>
          </a:p>
          <a:p>
            <a:pPr algn="ctr"/>
            <a:r>
              <a:rPr lang="en-US"/>
              <a:t>No more long waits to see your doctor.</a:t>
            </a:r>
          </a:p>
        </p:txBody>
      </p:sp>
      <p:sp>
        <p:nvSpPr>
          <p:cNvPr id="10" name="TextBox 9">
            <a:extLst>
              <a:ext uri="{FF2B5EF4-FFF2-40B4-BE49-F238E27FC236}">
                <a16:creationId xmlns:a16="http://schemas.microsoft.com/office/drawing/2014/main" id="{5B549C43-E313-0E0D-6687-EDA684BB423E}"/>
              </a:ext>
            </a:extLst>
          </p:cNvPr>
          <p:cNvSpPr txBox="1"/>
          <p:nvPr/>
        </p:nvSpPr>
        <p:spPr>
          <a:xfrm>
            <a:off x="6157741" y="2796196"/>
            <a:ext cx="5077800" cy="738664"/>
          </a:xfrm>
          <a:prstGeom prst="rect">
            <a:avLst/>
          </a:prstGeom>
          <a:noFill/>
        </p:spPr>
        <p:txBody>
          <a:bodyPr wrap="none" rtlCol="0">
            <a:spAutoFit/>
          </a:bodyPr>
          <a:lstStyle/>
          <a:p>
            <a:pPr algn="ctr"/>
            <a:r>
              <a:rPr lang="en-US" sz="2400" b="1"/>
              <a:t>Welcoming</a:t>
            </a:r>
          </a:p>
          <a:p>
            <a:pPr algn="ctr"/>
            <a:r>
              <a:rPr lang="en-US"/>
              <a:t>We offer a safe and non-judgmental environment.</a:t>
            </a:r>
          </a:p>
        </p:txBody>
      </p:sp>
      <p:sp>
        <p:nvSpPr>
          <p:cNvPr id="11" name="TextBox 10">
            <a:extLst>
              <a:ext uri="{FF2B5EF4-FFF2-40B4-BE49-F238E27FC236}">
                <a16:creationId xmlns:a16="http://schemas.microsoft.com/office/drawing/2014/main" id="{5CB262EF-73CF-8C77-6AB7-368A05E875C7}"/>
              </a:ext>
            </a:extLst>
          </p:cNvPr>
          <p:cNvSpPr txBox="1"/>
          <p:nvPr/>
        </p:nvSpPr>
        <p:spPr>
          <a:xfrm>
            <a:off x="633100" y="5160035"/>
            <a:ext cx="4439292" cy="738664"/>
          </a:xfrm>
          <a:prstGeom prst="rect">
            <a:avLst/>
          </a:prstGeom>
          <a:noFill/>
        </p:spPr>
        <p:txBody>
          <a:bodyPr wrap="none" rtlCol="0">
            <a:spAutoFit/>
          </a:bodyPr>
          <a:lstStyle/>
          <a:p>
            <a:pPr algn="ctr"/>
            <a:r>
              <a:rPr lang="en-US" sz="2400" b="1"/>
              <a:t>Innovative</a:t>
            </a:r>
          </a:p>
          <a:p>
            <a:pPr algn="ctr"/>
            <a:r>
              <a:rPr lang="en-US"/>
              <a:t>We use technology to make your life easier.</a:t>
            </a:r>
          </a:p>
        </p:txBody>
      </p:sp>
      <p:sp>
        <p:nvSpPr>
          <p:cNvPr id="14" name="TextBox 13">
            <a:extLst>
              <a:ext uri="{FF2B5EF4-FFF2-40B4-BE49-F238E27FC236}">
                <a16:creationId xmlns:a16="http://schemas.microsoft.com/office/drawing/2014/main" id="{894C5377-0D3F-AAF8-65EF-EE2662134F50}"/>
              </a:ext>
            </a:extLst>
          </p:cNvPr>
          <p:cNvSpPr txBox="1"/>
          <p:nvPr/>
        </p:nvSpPr>
        <p:spPr>
          <a:xfrm>
            <a:off x="5681841" y="5174867"/>
            <a:ext cx="6029599" cy="738664"/>
          </a:xfrm>
          <a:prstGeom prst="rect">
            <a:avLst/>
          </a:prstGeom>
          <a:noFill/>
        </p:spPr>
        <p:txBody>
          <a:bodyPr wrap="square" rtlCol="0">
            <a:spAutoFit/>
          </a:bodyPr>
          <a:lstStyle/>
          <a:p>
            <a:pPr algn="ctr"/>
            <a:r>
              <a:rPr lang="en-US" sz="2400" b="1"/>
              <a:t>Affordable</a:t>
            </a:r>
          </a:p>
          <a:p>
            <a:pPr algn="ctr"/>
            <a:r>
              <a:rPr lang="en-US"/>
              <a:t>Know what your visit will cost before you come to the clinic.</a:t>
            </a:r>
          </a:p>
        </p:txBody>
      </p:sp>
    </p:spTree>
    <p:extLst>
      <p:ext uri="{BB962C8B-B14F-4D97-AF65-F5344CB8AC3E}">
        <p14:creationId xmlns:p14="http://schemas.microsoft.com/office/powerpoint/2010/main" val="3180700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1ED300-956E-8422-423E-497182F79816}"/>
              </a:ext>
            </a:extLst>
          </p:cNvPr>
          <p:cNvSpPr>
            <a:spLocks noGrp="1"/>
          </p:cNvSpPr>
          <p:nvPr>
            <p:ph type="title"/>
          </p:nvPr>
        </p:nvSpPr>
        <p:spPr>
          <a:xfrm>
            <a:off x="466722" y="586855"/>
            <a:ext cx="3201366" cy="5237170"/>
          </a:xfrm>
        </p:spPr>
        <p:txBody>
          <a:bodyPr anchor="b">
            <a:normAutofit/>
          </a:bodyPr>
          <a:lstStyle/>
          <a:p>
            <a:r>
              <a:rPr lang="en-US" b="1">
                <a:solidFill>
                  <a:srgbClr val="FFFFFF"/>
                </a:solidFill>
                <a:latin typeface="ACADEMY ENGRAVED LET PLAIN:1.0" panose="02000000000000000000" pitchFamily="2" charset="0"/>
              </a:rPr>
              <a:t>If you're looking for specialized treatment, you've found the right place.</a:t>
            </a:r>
            <a:br>
              <a:rPr lang="en-US" sz="3400">
                <a:solidFill>
                  <a:srgbClr val="FFFFFF"/>
                </a:solidFill>
              </a:rPr>
            </a:br>
            <a:endParaRPr lang="en-US" sz="3400">
              <a:solidFill>
                <a:srgbClr val="FFFFFF"/>
              </a:solidFill>
            </a:endParaRPr>
          </a:p>
        </p:txBody>
      </p:sp>
      <p:sp>
        <p:nvSpPr>
          <p:cNvPr id="3" name="Content Placeholder 2">
            <a:extLst>
              <a:ext uri="{FF2B5EF4-FFF2-40B4-BE49-F238E27FC236}">
                <a16:creationId xmlns:a16="http://schemas.microsoft.com/office/drawing/2014/main" id="{58A46BA7-0971-9A97-05BA-C87FE5163FDB}"/>
              </a:ext>
            </a:extLst>
          </p:cNvPr>
          <p:cNvSpPr>
            <a:spLocks noGrp="1"/>
          </p:cNvSpPr>
          <p:nvPr>
            <p:ph idx="1"/>
          </p:nvPr>
        </p:nvSpPr>
        <p:spPr>
          <a:xfrm>
            <a:off x="4835711" y="679876"/>
            <a:ext cx="6555347" cy="5518523"/>
          </a:xfrm>
        </p:spPr>
        <p:txBody>
          <a:bodyPr anchor="ctr">
            <a:noAutofit/>
          </a:bodyPr>
          <a:lstStyle/>
          <a:p>
            <a:r>
              <a:rPr lang="en-US" sz="1700" b="1"/>
              <a:t>A doctor that understands you.</a:t>
            </a:r>
            <a:r>
              <a:rPr lang="en-US" sz="1700"/>
              <a:t> No need to worry about educating your doctor regarding your unique needs! Dr. Zwiener's focus and expertise is in assisting transgender people with the medical aspects of their transition process.</a:t>
            </a:r>
          </a:p>
          <a:p>
            <a:r>
              <a:rPr lang="en-US" sz="1700" b="1"/>
              <a:t>Expertise.</a:t>
            </a:r>
            <a:r>
              <a:rPr lang="en-US" sz="1700"/>
              <a:t> Dr. Zwiener has a deep understanding of hormones and hormone therapy and can tailor a treatment regimen to your specific goals. She is comfortable using all types of estradiol and testosterone (including injections, topical creams, and patches), estradiol-only regimens, and progesterone. </a:t>
            </a:r>
          </a:p>
          <a:p>
            <a:r>
              <a:rPr lang="en-US" sz="1700" b="1"/>
              <a:t>Autonomy over your health.</a:t>
            </a:r>
            <a:r>
              <a:rPr lang="en-US" sz="1700"/>
              <a:t> In most cases, Dr. Zwiener can prescribe under an </a:t>
            </a:r>
            <a:r>
              <a:rPr lang="en-US" sz="1700" b="1"/>
              <a:t>Informed Consent</a:t>
            </a:r>
            <a:r>
              <a:rPr lang="en-US" sz="1700"/>
              <a:t> model, which means she can provide the necessary hormones without requiring a letter from a mental health professional, saving you time and money.</a:t>
            </a:r>
          </a:p>
          <a:p>
            <a:r>
              <a:rPr lang="en-US" sz="1700" b="1"/>
              <a:t>Comprehensive care.</a:t>
            </a:r>
            <a:r>
              <a:rPr lang="en-US" sz="1700"/>
              <a:t> We can manage related aspects of your health, such as cancer screenings, fertility issues, and preop and postop care.</a:t>
            </a:r>
          </a:p>
          <a:p>
            <a:r>
              <a:rPr lang="en-US" sz="1700" b="1"/>
              <a:t>A safe and welcoming space.</a:t>
            </a:r>
            <a:r>
              <a:rPr lang="en-US" sz="1700"/>
              <a:t> We will always use your chosen name and correct pronouns and will do everything we can to help you feel comfortable during your visit.</a:t>
            </a:r>
          </a:p>
          <a:p>
            <a:r>
              <a:rPr lang="en-US" sz="1700" b="1"/>
              <a:t>Guidance every step of the way.</a:t>
            </a:r>
            <a:r>
              <a:rPr lang="en-US" sz="1700"/>
              <a:t> In addition to hormone replacement therapy, Dr. Zwiener can assist you in navigating surgical and mental health options, name and gender marker changes, and local support groups.</a:t>
            </a:r>
          </a:p>
        </p:txBody>
      </p:sp>
    </p:spTree>
    <p:extLst>
      <p:ext uri="{BB962C8B-B14F-4D97-AF65-F5344CB8AC3E}">
        <p14:creationId xmlns:p14="http://schemas.microsoft.com/office/powerpoint/2010/main" val="1333663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48D5ADFC-8DFD-A60D-9267-832E0C15D681}"/>
              </a:ext>
            </a:extLst>
          </p:cNvPr>
          <p:cNvPicPr>
            <a:picLocks noChangeAspect="1"/>
          </p:cNvPicPr>
          <p:nvPr/>
        </p:nvPicPr>
        <p:blipFill>
          <a:blip r:embed="rId2"/>
          <a:srcRect l="11889" r="9222"/>
          <a:stretch>
            <a:fillRect/>
          </a:stretch>
        </p:blipFill>
        <p:spPr>
          <a:xfrm>
            <a:off x="-1" y="-2"/>
            <a:ext cx="5410198" cy="6858002"/>
          </a:xfrm>
          <a:prstGeom prst="rect">
            <a:avLst/>
          </a:prstGeom>
        </p:spPr>
      </p:pic>
      <p:sp useBgFill="1">
        <p:nvSpPr>
          <p:cNvPr id="16" name="Rectangle 15">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01C824-1C3B-4593-65B6-1454DC1FD560}"/>
              </a:ext>
            </a:extLst>
          </p:cNvPr>
          <p:cNvSpPr>
            <a:spLocks noGrp="1"/>
          </p:cNvSpPr>
          <p:nvPr>
            <p:ph type="title"/>
          </p:nvPr>
        </p:nvSpPr>
        <p:spPr>
          <a:xfrm>
            <a:off x="6115317" y="405685"/>
            <a:ext cx="5464968" cy="1559301"/>
          </a:xfrm>
        </p:spPr>
        <p:txBody>
          <a:bodyPr>
            <a:normAutofit/>
          </a:bodyPr>
          <a:lstStyle/>
          <a:p>
            <a:r>
              <a:rPr lang="en-US" sz="4000"/>
              <a:t>Meet Dr. Jessica Zwiener</a:t>
            </a:r>
          </a:p>
        </p:txBody>
      </p:sp>
      <p:sp>
        <p:nvSpPr>
          <p:cNvPr id="17" name="Content Placeholder 7">
            <a:extLst>
              <a:ext uri="{FF2B5EF4-FFF2-40B4-BE49-F238E27FC236}">
                <a16:creationId xmlns:a16="http://schemas.microsoft.com/office/drawing/2014/main" id="{D0FD1E34-334F-3940-31C4-2587BB95103B}"/>
              </a:ext>
            </a:extLst>
          </p:cNvPr>
          <p:cNvSpPr>
            <a:spLocks noGrp="1"/>
          </p:cNvSpPr>
          <p:nvPr>
            <p:ph idx="1"/>
          </p:nvPr>
        </p:nvSpPr>
        <p:spPr>
          <a:xfrm>
            <a:off x="6115317" y="1747777"/>
            <a:ext cx="5247340" cy="4492301"/>
          </a:xfrm>
        </p:spPr>
        <p:txBody>
          <a:bodyPr anchor="ctr">
            <a:normAutofit fontScale="77500" lnSpcReduction="20000"/>
          </a:bodyPr>
          <a:lstStyle/>
          <a:p>
            <a:r>
              <a:rPr lang="en-US"/>
              <a:t>Dr. Zwiener is board certified in both endocrinology and internal medicine.</a:t>
            </a:r>
          </a:p>
          <a:p>
            <a:r>
              <a:rPr lang="en-US"/>
              <a:t>She earned a BS in Biochemistry and Cell Biology at Rice University. She went on to complete medical school, internal medicine residency, and endocrinology fellowship at the University of Texas Houston.</a:t>
            </a:r>
          </a:p>
          <a:p>
            <a:r>
              <a:rPr lang="en-US"/>
              <a:t>Dr. Zwiener recognizes that each patient is unique, and deserving of care tailored specifically to their needs.</a:t>
            </a:r>
          </a:p>
          <a:p>
            <a:r>
              <a:rPr lang="en-US"/>
              <a:t>She's a member of The World Professional Association for Transgender Health (WPATH) and is committed to assisting transgender, intersex, and gender diverse individuals throughout their transition process.</a:t>
            </a:r>
            <a:endParaRPr lang="en-US" sz="2000"/>
          </a:p>
        </p:txBody>
      </p:sp>
    </p:spTree>
    <p:extLst>
      <p:ext uri="{BB962C8B-B14F-4D97-AF65-F5344CB8AC3E}">
        <p14:creationId xmlns:p14="http://schemas.microsoft.com/office/powerpoint/2010/main" val="4256775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DA9B4A-D80B-492B-C428-3672CD4D1467}"/>
              </a:ext>
            </a:extLst>
          </p:cNvPr>
          <p:cNvSpPr>
            <a:spLocks noGrp="1"/>
          </p:cNvSpPr>
          <p:nvPr>
            <p:ph type="title"/>
          </p:nvPr>
        </p:nvSpPr>
        <p:spPr>
          <a:xfrm>
            <a:off x="761800" y="762001"/>
            <a:ext cx="5334197" cy="1708242"/>
          </a:xfrm>
        </p:spPr>
        <p:txBody>
          <a:bodyPr anchor="ctr">
            <a:normAutofit/>
          </a:bodyPr>
          <a:lstStyle/>
          <a:p>
            <a:r>
              <a:rPr lang="en-US" sz="2500"/>
              <a:t>It can be difficult to find a physician who is knowledgeable about the unique issues faced by transgender people.</a:t>
            </a:r>
            <a:br>
              <a:rPr lang="en-US" sz="2500"/>
            </a:br>
            <a:endParaRPr lang="en-US" sz="2500"/>
          </a:p>
        </p:txBody>
      </p:sp>
      <p:sp>
        <p:nvSpPr>
          <p:cNvPr id="3" name="Content Placeholder 2">
            <a:extLst>
              <a:ext uri="{FF2B5EF4-FFF2-40B4-BE49-F238E27FC236}">
                <a16:creationId xmlns:a16="http://schemas.microsoft.com/office/drawing/2014/main" id="{7199B37E-A6D9-CA03-8AA3-642136E604BB}"/>
              </a:ext>
            </a:extLst>
          </p:cNvPr>
          <p:cNvSpPr>
            <a:spLocks noGrp="1"/>
          </p:cNvSpPr>
          <p:nvPr>
            <p:ph idx="1"/>
          </p:nvPr>
        </p:nvSpPr>
        <p:spPr>
          <a:xfrm>
            <a:off x="761800" y="2470244"/>
            <a:ext cx="5334197" cy="3769835"/>
          </a:xfrm>
        </p:spPr>
        <p:txBody>
          <a:bodyPr anchor="ctr">
            <a:normAutofit/>
          </a:bodyPr>
          <a:lstStyle/>
          <a:p>
            <a:r>
              <a:rPr lang="en-US" sz="2000"/>
              <a:t>Dr. Zwiener is committed to assisting transgender, intersex, and gender diverse individuals throughout their transition process. She specializes in </a:t>
            </a:r>
            <a:r>
              <a:rPr lang="en-US" sz="2000" b="1"/>
              <a:t>hormone replacement therapy</a:t>
            </a:r>
            <a:r>
              <a:rPr lang="en-US" sz="2000"/>
              <a:t> for trans men and women and focuses on providing endocrinology care tailored to their needs.</a:t>
            </a:r>
          </a:p>
          <a:p>
            <a:endParaRPr lang="en-US" sz="2000"/>
          </a:p>
          <a:p>
            <a:pPr marL="0" indent="0">
              <a:buNone/>
            </a:pPr>
            <a:endParaRPr lang="en-US" sz="2000"/>
          </a:p>
        </p:txBody>
      </p:sp>
      <p:pic>
        <p:nvPicPr>
          <p:cNvPr id="4" name="Picture 3">
            <a:extLst>
              <a:ext uri="{FF2B5EF4-FFF2-40B4-BE49-F238E27FC236}">
                <a16:creationId xmlns:a16="http://schemas.microsoft.com/office/drawing/2014/main" id="{D8B87BCB-A504-4859-E168-5FBC63481D5D}"/>
              </a:ext>
            </a:extLst>
          </p:cNvPr>
          <p:cNvPicPr>
            <a:picLocks noChangeAspect="1"/>
          </p:cNvPicPr>
          <p:nvPr/>
        </p:nvPicPr>
        <p:blipFill>
          <a:blip r:embed="rId2"/>
          <a:srcRect l="22343" r="-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4115300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2C87E-25FE-5542-C8C9-C613F0079F7E}"/>
              </a:ext>
            </a:extLst>
          </p:cNvPr>
          <p:cNvSpPr>
            <a:spLocks noGrp="1"/>
          </p:cNvSpPr>
          <p:nvPr>
            <p:ph type="title"/>
          </p:nvPr>
        </p:nvSpPr>
        <p:spPr>
          <a:xfrm>
            <a:off x="841248" y="256032"/>
            <a:ext cx="10506456" cy="1014984"/>
          </a:xfrm>
        </p:spPr>
        <p:txBody>
          <a:bodyPr anchor="b">
            <a:normAutofit/>
          </a:bodyPr>
          <a:lstStyle/>
          <a:p>
            <a:r>
              <a:rPr lang="en-US" sz="3100"/>
              <a:t>Dr. Zwiener's expertise in transgender medicine makes Braeswood Endocrinology the best place to be.</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8CD62FDD-8BC3-966C-E0A9-D07BD6144656}"/>
              </a:ext>
            </a:extLst>
          </p:cNvPr>
          <p:cNvGraphicFramePr>
            <a:graphicFrameLocks noGrp="1"/>
          </p:cNvGraphicFramePr>
          <p:nvPr>
            <p:ph idx="1"/>
            <p:extLst>
              <p:ext uri="{D42A27DB-BD31-4B8C-83A1-F6EECF244321}">
                <p14:modId xmlns:p14="http://schemas.microsoft.com/office/powerpoint/2010/main" val="740790218"/>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3748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5"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Group 48">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50"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Content Placeholder 3" descr="R. Todd O'Neal, MSN, FNP-C">
            <a:extLst>
              <a:ext uri="{FF2B5EF4-FFF2-40B4-BE49-F238E27FC236}">
                <a16:creationId xmlns:a16="http://schemas.microsoft.com/office/drawing/2014/main" id="{5CFA81E1-18C8-6972-EEB7-7C6C9B63A6CE}"/>
              </a:ext>
            </a:extLst>
          </p:cNvPr>
          <p:cNvPicPr>
            <a:picLocks noChangeAspect="1"/>
          </p:cNvPicPr>
          <p:nvPr/>
        </p:nvPicPr>
        <p:blipFill>
          <a:blip r:embed="rId2"/>
          <a:srcRect r="-2" b="3492"/>
          <a:stretch>
            <a:fillRect/>
          </a:stretch>
        </p:blipFill>
        <p:spPr>
          <a:xfrm>
            <a:off x="6803647" y="1146529"/>
            <a:ext cx="4730214" cy="4564942"/>
          </a:xfrm>
          <a:prstGeom prst="rect">
            <a:avLst/>
          </a:prstGeom>
        </p:spPr>
      </p:pic>
      <p:grpSp>
        <p:nvGrpSpPr>
          <p:cNvPr id="53" name="Group 5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4" name="Freeform: Shape 5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5" name="Freeform: Shape 5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6" name="Freeform: Shape 5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 name="Freeform: Shape 5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8" name="Freeform: Shape 5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9" name="Freeform: Shape 5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0" name="Freeform: Shape 5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10E7096-8F8E-B7AF-6D01-DB01E4985241}"/>
              </a:ext>
            </a:extLst>
          </p:cNvPr>
          <p:cNvSpPr>
            <a:spLocks noGrp="1"/>
          </p:cNvSpPr>
          <p:nvPr>
            <p:ph type="title"/>
          </p:nvPr>
        </p:nvSpPr>
        <p:spPr>
          <a:xfrm>
            <a:off x="307269" y="1471470"/>
            <a:ext cx="6351962" cy="1149414"/>
          </a:xfrm>
        </p:spPr>
        <p:txBody>
          <a:bodyPr anchor="b">
            <a:normAutofit/>
          </a:bodyPr>
          <a:lstStyle/>
          <a:p>
            <a:r>
              <a:rPr lang="en-US" sz="4000">
                <a:solidFill>
                  <a:schemeClr val="bg1"/>
                </a:solidFill>
              </a:rPr>
              <a:t>Meet R. Todd O’Neal, FNP-C</a:t>
            </a:r>
          </a:p>
        </p:txBody>
      </p:sp>
      <p:sp>
        <p:nvSpPr>
          <p:cNvPr id="8" name="Content Placeholder 7">
            <a:extLst>
              <a:ext uri="{FF2B5EF4-FFF2-40B4-BE49-F238E27FC236}">
                <a16:creationId xmlns:a16="http://schemas.microsoft.com/office/drawing/2014/main" id="{38F1AB31-6ACA-EDBF-30FA-65B8D18F02FA}"/>
              </a:ext>
            </a:extLst>
          </p:cNvPr>
          <p:cNvSpPr>
            <a:spLocks noGrp="1"/>
          </p:cNvSpPr>
          <p:nvPr>
            <p:ph idx="1"/>
          </p:nvPr>
        </p:nvSpPr>
        <p:spPr>
          <a:xfrm>
            <a:off x="786383" y="3566810"/>
            <a:ext cx="5692953" cy="2651110"/>
          </a:xfrm>
        </p:spPr>
        <p:txBody>
          <a:bodyPr anchor="ctr">
            <a:normAutofit/>
          </a:bodyPr>
          <a:lstStyle/>
          <a:p>
            <a:r>
              <a:rPr lang="en-US" sz="1800">
                <a:solidFill>
                  <a:schemeClr val="tx2"/>
                </a:solidFill>
              </a:rPr>
              <a:t>Received his Master of Science in Nursing (MSN) from University of Texas Medical Branch in Galveston, TX</a:t>
            </a:r>
          </a:p>
          <a:p>
            <a:r>
              <a:rPr lang="en-US" sz="1800">
                <a:solidFill>
                  <a:schemeClr val="tx2"/>
                </a:solidFill>
              </a:rPr>
              <a:t>Todd is a family nurse practitioner with experience in gender care, HIV, and sexual health</a:t>
            </a:r>
          </a:p>
          <a:p>
            <a:r>
              <a:rPr lang="en-US" sz="1800">
                <a:solidFill>
                  <a:schemeClr val="tx2"/>
                </a:solidFill>
              </a:rPr>
              <a:t> He can answer your clinical questions, such as new symptoms, dosing issues, refills, or general questions about your hormones.</a:t>
            </a:r>
          </a:p>
          <a:p>
            <a:r>
              <a:rPr lang="en-US" sz="1800">
                <a:solidFill>
                  <a:schemeClr val="tx2"/>
                </a:solidFill>
              </a:rPr>
              <a:t>Currently accepting new patient appointments</a:t>
            </a:r>
          </a:p>
        </p:txBody>
      </p:sp>
    </p:spTree>
    <p:extLst>
      <p:ext uri="{BB962C8B-B14F-4D97-AF65-F5344CB8AC3E}">
        <p14:creationId xmlns:p14="http://schemas.microsoft.com/office/powerpoint/2010/main" val="207769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481A0A4-0391-5E5E-4BC6-2D9E067B79E0}"/>
              </a:ext>
            </a:extLst>
          </p:cNvPr>
          <p:cNvSpPr>
            <a:spLocks noGrp="1"/>
          </p:cNvSpPr>
          <p:nvPr>
            <p:ph idx="1"/>
          </p:nvPr>
        </p:nvSpPr>
        <p:spPr>
          <a:xfrm>
            <a:off x="900332" y="1240302"/>
            <a:ext cx="9920068" cy="3505200"/>
          </a:xfrm>
        </p:spPr>
        <p:txBody>
          <a:bodyPr>
            <a:noAutofit/>
          </a:bodyPr>
          <a:lstStyle/>
          <a:p>
            <a:r>
              <a:rPr lang="en-US" sz="2400">
                <a:solidFill>
                  <a:schemeClr val="tx1">
                    <a:alpha val="55000"/>
                  </a:schemeClr>
                </a:solidFill>
              </a:rPr>
              <a:t>Braeswood Endocrinology is a membership-based practice; we charge $70/month, which covers all office visits, telemedicine visits, portal messages, and letters.</a:t>
            </a:r>
          </a:p>
          <a:p>
            <a:r>
              <a:rPr lang="en-US" sz="2400">
                <a:solidFill>
                  <a:schemeClr val="tx1">
                    <a:alpha val="55000"/>
                  </a:schemeClr>
                </a:solidFill>
              </a:rPr>
              <a:t>We require one visit in-person at least once a year, starting with the first appointment.</a:t>
            </a:r>
          </a:p>
          <a:p>
            <a:r>
              <a:rPr lang="en-US" sz="2400">
                <a:solidFill>
                  <a:schemeClr val="tx1">
                    <a:alpha val="55000"/>
                  </a:schemeClr>
                </a:solidFill>
              </a:rPr>
              <a:t>Our clinic is out of network with all insurance companies, including Medicare and Medicaid.</a:t>
            </a:r>
          </a:p>
          <a:p>
            <a:r>
              <a:rPr lang="en-US" sz="2400">
                <a:solidFill>
                  <a:schemeClr val="tx1">
                    <a:alpha val="55000"/>
                  </a:schemeClr>
                </a:solidFill>
              </a:rPr>
              <a:t>There is an additional one-time sign-up fee of $70, due at your first appointment.</a:t>
            </a:r>
          </a:p>
          <a:p>
            <a:r>
              <a:rPr lang="en-US" sz="2400">
                <a:solidFill>
                  <a:schemeClr val="tx1">
                    <a:alpha val="55000"/>
                  </a:schemeClr>
                </a:solidFill>
              </a:rPr>
              <a:t>Labs and medications are not included in the monthly fee, but our providers will work with you to find the most affordable options.</a:t>
            </a:r>
          </a:p>
        </p:txBody>
      </p:sp>
    </p:spTree>
    <p:extLst>
      <p:ext uri="{BB962C8B-B14F-4D97-AF65-F5344CB8AC3E}">
        <p14:creationId xmlns:p14="http://schemas.microsoft.com/office/powerpoint/2010/main" val="31901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1BC12-3455-8BBF-F2A8-7501F0ED3D2C}"/>
              </a:ext>
            </a:extLst>
          </p:cNvPr>
          <p:cNvSpPr>
            <a:spLocks noGrp="1"/>
          </p:cNvSpPr>
          <p:nvPr>
            <p:ph type="title"/>
          </p:nvPr>
        </p:nvSpPr>
        <p:spPr>
          <a:xfrm>
            <a:off x="5868557" y="288388"/>
            <a:ext cx="5444382" cy="578217"/>
          </a:xfrm>
        </p:spPr>
        <p:txBody>
          <a:bodyPr anchor="t">
            <a:normAutofit/>
          </a:bodyPr>
          <a:lstStyle/>
          <a:p>
            <a:r>
              <a:rPr lang="en-US" sz="3200"/>
              <a:t>At your first appointment…</a:t>
            </a:r>
          </a:p>
        </p:txBody>
      </p:sp>
      <p:pic>
        <p:nvPicPr>
          <p:cNvPr id="5" name="Picture 4" descr="Analyzing medical x-ray results">
            <a:extLst>
              <a:ext uri="{FF2B5EF4-FFF2-40B4-BE49-F238E27FC236}">
                <a16:creationId xmlns:a16="http://schemas.microsoft.com/office/drawing/2014/main" id="{A56C241A-92B8-535B-AE54-517E895F594F}"/>
              </a:ext>
            </a:extLst>
          </p:cNvPr>
          <p:cNvPicPr>
            <a:picLocks noChangeAspect="1"/>
          </p:cNvPicPr>
          <p:nvPr/>
        </p:nvPicPr>
        <p:blipFill>
          <a:blip r:embed="rId2"/>
          <a:srcRect l="37192" r="12670" b="-1"/>
          <a:stretch>
            <a:fillRect/>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A00AEBC-3E83-A424-DBDB-09573AA2B1CC}"/>
              </a:ext>
            </a:extLst>
          </p:cNvPr>
          <p:cNvSpPr>
            <a:spLocks noGrp="1"/>
          </p:cNvSpPr>
          <p:nvPr>
            <p:ph idx="1"/>
          </p:nvPr>
        </p:nvSpPr>
        <p:spPr>
          <a:xfrm>
            <a:off x="5868557" y="1111352"/>
            <a:ext cx="5444382" cy="5458260"/>
          </a:xfrm>
        </p:spPr>
        <p:txBody>
          <a:bodyPr>
            <a:noAutofit/>
          </a:bodyPr>
          <a:lstStyle/>
          <a:p>
            <a:r>
              <a:rPr lang="en-US" sz="1600"/>
              <a:t>You and your provider will get to know each other, and they will take a full history and do a brief physical exam, where you will discuss risks and benefits of the different types of HRT.</a:t>
            </a:r>
          </a:p>
          <a:p>
            <a:r>
              <a:rPr lang="en-US" sz="1600"/>
              <a:t>We will ask you to get bloodwork done afterwards to make sure you don’t have any underlying medical issues that need to be addressed prior to starting hormones.</a:t>
            </a:r>
          </a:p>
          <a:p>
            <a:r>
              <a:rPr lang="en-US" sz="1600"/>
              <a:t>Once the results are in (usually 2-3 days), you’ll discuss any abnormal results with your provider, and they will write you a prescription for your hormone of choice.</a:t>
            </a:r>
          </a:p>
          <a:p>
            <a:r>
              <a:rPr lang="en-US" sz="1600"/>
              <a:t>If you will be starting on injections, you will come back to clinic for injection teaching once you have your vial.</a:t>
            </a:r>
          </a:p>
          <a:p>
            <a:r>
              <a:rPr lang="en-US" sz="1600"/>
              <a:t>Your next follow-up visit will be 8-12 weeks later to discuss the changes you've seen and to adjust your dose; if needed.</a:t>
            </a:r>
          </a:p>
          <a:p>
            <a:r>
              <a:rPr lang="en-US" sz="1600"/>
              <a:t>Braeswood Endocrinology sees patients around every 3 months for as long as you choose to remain on hormones.</a:t>
            </a:r>
          </a:p>
          <a:p>
            <a:r>
              <a:rPr lang="en-US" sz="1600"/>
              <a:t>If the patient does not feel comfortable administering their own injections, they are welcome to come in weekly to have them administered by either the provider or Raquel, our medical assistant.</a:t>
            </a:r>
          </a:p>
          <a:p>
            <a:endParaRPr lang="en-US" sz="1800"/>
          </a:p>
        </p:txBody>
      </p:sp>
    </p:spTree>
    <p:extLst>
      <p:ext uri="{BB962C8B-B14F-4D97-AF65-F5344CB8AC3E}">
        <p14:creationId xmlns:p14="http://schemas.microsoft.com/office/powerpoint/2010/main" val="1088148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AA2659D5-D93C-E51D-B732-3D39C02F37A9}"/>
              </a:ext>
            </a:extLst>
          </p:cNvPr>
          <p:cNvSpPr>
            <a:spLocks noGrp="1"/>
          </p:cNvSpPr>
          <p:nvPr>
            <p:ph type="title"/>
          </p:nvPr>
        </p:nvSpPr>
        <p:spPr>
          <a:xfrm>
            <a:off x="786385" y="841248"/>
            <a:ext cx="5129600" cy="5340097"/>
          </a:xfrm>
        </p:spPr>
        <p:txBody>
          <a:bodyPr anchor="ctr">
            <a:normAutofit/>
          </a:bodyPr>
          <a:lstStyle/>
          <a:p>
            <a:r>
              <a:rPr lang="en-US" sz="4800">
                <a:solidFill>
                  <a:schemeClr val="bg1"/>
                </a:solidFill>
              </a:rPr>
              <a:t>Membership</a:t>
            </a:r>
          </a:p>
        </p:txBody>
      </p:sp>
      <p:sp>
        <p:nvSpPr>
          <p:cNvPr id="3" name="Content Placeholder 2">
            <a:extLst>
              <a:ext uri="{FF2B5EF4-FFF2-40B4-BE49-F238E27FC236}">
                <a16:creationId xmlns:a16="http://schemas.microsoft.com/office/drawing/2014/main" id="{A3D27FCB-4A03-B8DE-D2E7-2BB5D7BF8EBD}"/>
              </a:ext>
            </a:extLst>
          </p:cNvPr>
          <p:cNvSpPr>
            <a:spLocks noGrp="1"/>
          </p:cNvSpPr>
          <p:nvPr>
            <p:ph idx="1"/>
          </p:nvPr>
        </p:nvSpPr>
        <p:spPr>
          <a:xfrm>
            <a:off x="6464410" y="841247"/>
            <a:ext cx="4484536" cy="5340097"/>
          </a:xfrm>
        </p:spPr>
        <p:txBody>
          <a:bodyPr anchor="ctr">
            <a:normAutofit/>
          </a:bodyPr>
          <a:lstStyle/>
          <a:p>
            <a:pPr marL="0" indent="0">
              <a:buNone/>
            </a:pPr>
            <a:r>
              <a:rPr lang="en-US" sz="1800">
                <a:solidFill>
                  <a:schemeClr val="tx2"/>
                </a:solidFill>
              </a:rPr>
              <a:t>Medical bills can be expensive and unpredictable. Braeswood Endocrinology’s innovative membership model makes it easy to achieve financial control over your healthcare. For a consistent low monthly price, you can be assured that you will have access to your doctor when you need them – whether you need to come in for a visit, or whether you have a quick question that can be answered over email. There is no need to put off needed care or follow-up visits because you’re worried about how high the bill will be.</a:t>
            </a:r>
          </a:p>
          <a:p>
            <a:pPr marL="0" indent="0">
              <a:buNone/>
            </a:pPr>
            <a:endParaRPr lang="en-US" sz="1800">
              <a:solidFill>
                <a:schemeClr val="tx2"/>
              </a:solidFill>
            </a:endParaRPr>
          </a:p>
          <a:p>
            <a:pPr marL="0" indent="0">
              <a:buNone/>
            </a:pPr>
            <a:r>
              <a:rPr lang="en-US" sz="1800">
                <a:solidFill>
                  <a:schemeClr val="tx2"/>
                </a:solidFill>
              </a:rPr>
              <a:t>Here at Braeswood Endocinology, our pricing is transparent and affordable.</a:t>
            </a:r>
          </a:p>
          <a:p>
            <a:endParaRPr lang="en-US" sz="1800">
              <a:solidFill>
                <a:schemeClr val="tx2"/>
              </a:solidFill>
            </a:endParaRPr>
          </a:p>
        </p:txBody>
      </p:sp>
    </p:spTree>
    <p:extLst>
      <p:ext uri="{BB962C8B-B14F-4D97-AF65-F5344CB8AC3E}">
        <p14:creationId xmlns:p14="http://schemas.microsoft.com/office/powerpoint/2010/main" val="32848253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Dividend</Template>
  <TotalTime>358</TotalTime>
  <Words>2048</Words>
  <Application>Microsoft Macintosh PowerPoint</Application>
  <PresentationFormat>Widescreen</PresentationFormat>
  <Paragraphs>96</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ACADEMY ENGRAVED LET PLAIN:1.0</vt:lpstr>
      <vt:lpstr>Aptos</vt:lpstr>
      <vt:lpstr>Aptos Display</vt:lpstr>
      <vt:lpstr>Arial</vt:lpstr>
      <vt:lpstr>Calibri</vt:lpstr>
      <vt:lpstr>Office Theme</vt:lpstr>
      <vt:lpstr> Braeswood Endocrinology</vt:lpstr>
      <vt:lpstr>If you're looking for specialized treatment, you've found the right place. </vt:lpstr>
      <vt:lpstr>Meet Dr. Jessica Zwiener</vt:lpstr>
      <vt:lpstr>It can be difficult to find a physician who is knowledgeable about the unique issues faced by transgender people. </vt:lpstr>
      <vt:lpstr>Dr. Zwiener's expertise in transgender medicine makes Braeswood Endocrinology the best place to be.</vt:lpstr>
      <vt:lpstr>Meet R. Todd O’Neal, FNP-C</vt:lpstr>
      <vt:lpstr>PowerPoint Presentation</vt:lpstr>
      <vt:lpstr>At your first appointment…</vt:lpstr>
      <vt:lpstr>Membership</vt:lpstr>
      <vt:lpstr>Pricing: Convenient pricing that fits your needs.</vt:lpstr>
      <vt:lpstr>Lab Fees</vt:lpstr>
      <vt:lpstr>PowerPoint Presentation</vt:lpstr>
      <vt:lpstr>Frequently Asked Questions</vt:lpstr>
      <vt:lpstr>PowerPoint Presentation</vt:lpstr>
      <vt:lpstr>Come see why we’re different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Selina Cavazos</dc:creator>
  <cp:lastModifiedBy>Selina Cavazos</cp:lastModifiedBy>
  <cp:revision>2</cp:revision>
  <dcterms:created xsi:type="dcterms:W3CDTF">2026-08-06T17:33:05Z</dcterms:created>
  <dcterms:modified xsi:type="dcterms:W3CDTF">2026-08-06T23:44:18Z</dcterms:modified>
</cp:coreProperties>
</file>